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86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3004800" cy="975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98010E-78CA-4C2C-BC1B-F142F5F43A42}" v="8" dt="2020-05-04T19:08:55.95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929F9F4-4A8F-4326-A1B4-22849713DDAB}" styleName="Estilo Escuro 1 - Ênfase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Escuro 1 - Ênfas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Escuro 1 - Ênfas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Estilo Mé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Estilo Médio 4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Estilo Mé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269D01E-BC32-4049-B463-5C60D7B0CCD2}" styleName="Estilo com Tema 2 - Ênfase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Estilo com Tema 2 - Ênfas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Estilo com Tema 2 - Ênfase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Estilo Claro 1 - Ênfas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Estilo Claro 1 - Ênfas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Estilo Claro 1 - Ênfas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676"/>
  </p:normalViewPr>
  <p:slideViewPr>
    <p:cSldViewPr>
      <p:cViewPr varScale="1">
        <p:scale>
          <a:sx n="55" d="100"/>
          <a:sy n="55" d="100"/>
        </p:scale>
        <p:origin x="104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o Pedro Albino" userId="fb95d6a7f4534cf5" providerId="LiveId" clId="{8798010E-78CA-4C2C-BC1B-F142F5F43A42}"/>
    <pc:docChg chg="undo custSel modSld">
      <pc:chgData name="Joao Pedro Albino" userId="fb95d6a7f4534cf5" providerId="LiveId" clId="{8798010E-78CA-4C2C-BC1B-F142F5F43A42}" dt="2020-05-04T19:09:51.891" v="71" actId="14100"/>
      <pc:docMkLst>
        <pc:docMk/>
      </pc:docMkLst>
      <pc:sldChg chg="addSp delSp modSp mod">
        <pc:chgData name="Joao Pedro Albino" userId="fb95d6a7f4534cf5" providerId="LiveId" clId="{8798010E-78CA-4C2C-BC1B-F142F5F43A42}" dt="2020-05-04T19:02:56.823" v="34" actId="20577"/>
        <pc:sldMkLst>
          <pc:docMk/>
          <pc:sldMk cId="0" sldId="274"/>
        </pc:sldMkLst>
        <pc:spChg chg="mod">
          <ac:chgData name="Joao Pedro Albino" userId="fb95d6a7f4534cf5" providerId="LiveId" clId="{8798010E-78CA-4C2C-BC1B-F142F5F43A42}" dt="2020-05-04T19:02:56.823" v="34" actId="20577"/>
          <ac:spMkLst>
            <pc:docMk/>
            <pc:sldMk cId="0" sldId="274"/>
            <ac:spMk id="7" creationId="{00000000-0000-0000-0000-000000000000}"/>
          </ac:spMkLst>
        </pc:spChg>
        <pc:picChg chg="del mod">
          <ac:chgData name="Joao Pedro Albino" userId="fb95d6a7f4534cf5" providerId="LiveId" clId="{8798010E-78CA-4C2C-BC1B-F142F5F43A42}" dt="2020-05-04T18:52:39.569" v="1" actId="21"/>
          <ac:picMkLst>
            <pc:docMk/>
            <pc:sldMk cId="0" sldId="274"/>
            <ac:picMk id="3" creationId="{00000000-0000-0000-0000-000000000000}"/>
          </ac:picMkLst>
        </pc:picChg>
        <pc:picChg chg="add ord">
          <ac:chgData name="Joao Pedro Albino" userId="fb95d6a7f4534cf5" providerId="LiveId" clId="{8798010E-78CA-4C2C-BC1B-F142F5F43A42}" dt="2020-05-04T18:53:38.379" v="4" actId="167"/>
          <ac:picMkLst>
            <pc:docMk/>
            <pc:sldMk cId="0" sldId="274"/>
            <ac:picMk id="9" creationId="{BE3E520B-B89E-480B-B734-9790C022768D}"/>
          </ac:picMkLst>
        </pc:picChg>
        <pc:picChg chg="add mod">
          <ac:chgData name="Joao Pedro Albino" userId="fb95d6a7f4534cf5" providerId="LiveId" clId="{8798010E-78CA-4C2C-BC1B-F142F5F43A42}" dt="2020-05-04T19:00:20.445" v="11" actId="14100"/>
          <ac:picMkLst>
            <pc:docMk/>
            <pc:sldMk cId="0" sldId="274"/>
            <ac:picMk id="10" creationId="{D3A5DCF4-1F50-4FAE-A49E-0C2AFC0EBBAA}"/>
          </ac:picMkLst>
        </pc:picChg>
        <pc:picChg chg="del">
          <ac:chgData name="Joao Pedro Albino" userId="fb95d6a7f4534cf5" providerId="LiveId" clId="{8798010E-78CA-4C2C-BC1B-F142F5F43A42}" dt="2020-05-04T18:52:44.967" v="2" actId="21"/>
          <ac:picMkLst>
            <pc:docMk/>
            <pc:sldMk cId="0" sldId="274"/>
            <ac:picMk id="1027" creationId="{00000000-0000-0000-0000-000000000000}"/>
          </ac:picMkLst>
        </pc:picChg>
      </pc:sldChg>
      <pc:sldChg chg="addSp delSp modSp mod">
        <pc:chgData name="Joao Pedro Albino" userId="fb95d6a7f4534cf5" providerId="LiveId" clId="{8798010E-78CA-4C2C-BC1B-F142F5F43A42}" dt="2020-05-04T19:06:32.448" v="52" actId="14100"/>
        <pc:sldMkLst>
          <pc:docMk/>
          <pc:sldMk cId="0" sldId="275"/>
        </pc:sldMkLst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3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30.158" v="37" actId="21"/>
          <ac:spMkLst>
            <pc:docMk/>
            <pc:sldMk cId="0" sldId="275"/>
            <ac:spMk id="4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5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6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7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8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9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10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11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12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13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52.874" v="40" actId="478"/>
          <ac:spMkLst>
            <pc:docMk/>
            <pc:sldMk cId="0" sldId="275"/>
            <ac:spMk id="20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1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2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3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4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5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6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7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8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29" creationId="{00000000-0000-0000-0000-000000000000}"/>
          </ac:spMkLst>
        </pc:spChg>
        <pc:spChg chg="del">
          <ac:chgData name="Joao Pedro Albino" userId="fb95d6a7f4534cf5" providerId="LiveId" clId="{8798010E-78CA-4C2C-BC1B-F142F5F43A42}" dt="2020-05-04T19:04:49.144" v="39" actId="478"/>
          <ac:spMkLst>
            <pc:docMk/>
            <pc:sldMk cId="0" sldId="275"/>
            <ac:spMk id="30" creationId="{00000000-0000-0000-0000-000000000000}"/>
          </ac:spMkLst>
        </pc:spChg>
        <pc:spChg chg="mod">
          <ac:chgData name="Joao Pedro Albino" userId="fb95d6a7f4534cf5" providerId="LiveId" clId="{8798010E-78CA-4C2C-BC1B-F142F5F43A42}" dt="2020-05-04T19:06:32.448" v="52" actId="14100"/>
          <ac:spMkLst>
            <pc:docMk/>
            <pc:sldMk cId="0" sldId="275"/>
            <ac:spMk id="31" creationId="{00000000-0000-0000-0000-000000000000}"/>
          </ac:spMkLst>
        </pc:spChg>
        <pc:graphicFrameChg chg="del modGraphic">
          <ac:chgData name="Joao Pedro Albino" userId="fb95d6a7f4534cf5" providerId="LiveId" clId="{8798010E-78CA-4C2C-BC1B-F142F5F43A42}" dt="2020-05-04T19:04:49.144" v="39" actId="478"/>
          <ac:graphicFrameMkLst>
            <pc:docMk/>
            <pc:sldMk cId="0" sldId="275"/>
            <ac:graphicFrameMk id="14" creationId="{00000000-0000-0000-0000-000000000000}"/>
          </ac:graphicFrameMkLst>
        </pc:graphicFrameChg>
        <pc:picChg chg="add ord">
          <ac:chgData name="Joao Pedro Albino" userId="fb95d6a7f4534cf5" providerId="LiveId" clId="{8798010E-78CA-4C2C-BC1B-F142F5F43A42}" dt="2020-05-04T19:05:36.443" v="45" actId="167"/>
          <ac:picMkLst>
            <pc:docMk/>
            <pc:sldMk cId="0" sldId="275"/>
            <ac:picMk id="33" creationId="{6964D744-CC8E-4BED-84BE-702423C505F1}"/>
          </ac:picMkLst>
        </pc:picChg>
        <pc:picChg chg="add mod">
          <ac:chgData name="Joao Pedro Albino" userId="fb95d6a7f4534cf5" providerId="LiveId" clId="{8798010E-78CA-4C2C-BC1B-F142F5F43A42}" dt="2020-05-04T19:06:03.148" v="50" actId="14100"/>
          <ac:picMkLst>
            <pc:docMk/>
            <pc:sldMk cId="0" sldId="275"/>
            <ac:picMk id="34" creationId="{EAA29A42-8657-4E42-84ED-2FC0179BABBA}"/>
          </ac:picMkLst>
        </pc:picChg>
        <pc:picChg chg="del mod">
          <ac:chgData name="Joao Pedro Albino" userId="fb95d6a7f4534cf5" providerId="LiveId" clId="{8798010E-78CA-4C2C-BC1B-F142F5F43A42}" dt="2020-05-04T19:04:23.136" v="36" actId="21"/>
          <ac:picMkLst>
            <pc:docMk/>
            <pc:sldMk cId="0" sldId="275"/>
            <ac:picMk id="1027" creationId="{00000000-0000-0000-0000-000000000000}"/>
          </ac:picMkLst>
        </pc:picChg>
      </pc:sldChg>
      <pc:sldChg chg="addSp delSp modSp mod">
        <pc:chgData name="Joao Pedro Albino" userId="fb95d6a7f4534cf5" providerId="LiveId" clId="{8798010E-78CA-4C2C-BC1B-F142F5F43A42}" dt="2020-05-04T19:09:51.891" v="71" actId="14100"/>
        <pc:sldMkLst>
          <pc:docMk/>
          <pc:sldMk cId="0" sldId="276"/>
        </pc:sldMkLst>
        <pc:spChg chg="mod">
          <ac:chgData name="Joao Pedro Albino" userId="fb95d6a7f4534cf5" providerId="LiveId" clId="{8798010E-78CA-4C2C-BC1B-F142F5F43A42}" dt="2020-05-04T19:09:40.533" v="69" actId="14100"/>
          <ac:spMkLst>
            <pc:docMk/>
            <pc:sldMk cId="0" sldId="276"/>
            <ac:spMk id="6" creationId="{00000000-0000-0000-0000-000000000000}"/>
          </ac:spMkLst>
        </pc:spChg>
        <pc:spChg chg="mod">
          <ac:chgData name="Joao Pedro Albino" userId="fb95d6a7f4534cf5" providerId="LiveId" clId="{8798010E-78CA-4C2C-BC1B-F142F5F43A42}" dt="2020-05-04T19:07:39.060" v="60" actId="14100"/>
          <ac:spMkLst>
            <pc:docMk/>
            <pc:sldMk cId="0" sldId="276"/>
            <ac:spMk id="7" creationId="{00000000-0000-0000-0000-000000000000}"/>
          </ac:spMkLst>
        </pc:spChg>
        <pc:picChg chg="del mod">
          <ac:chgData name="Joao Pedro Albino" userId="fb95d6a7f4534cf5" providerId="LiveId" clId="{8798010E-78CA-4C2C-BC1B-F142F5F43A42}" dt="2020-05-04T19:07:06.679" v="54" actId="21"/>
          <ac:picMkLst>
            <pc:docMk/>
            <pc:sldMk cId="0" sldId="276"/>
            <ac:picMk id="3" creationId="{00000000-0000-0000-0000-000000000000}"/>
          </ac:picMkLst>
        </pc:picChg>
        <pc:picChg chg="add del">
          <ac:chgData name="Joao Pedro Albino" userId="fb95d6a7f4534cf5" providerId="LiveId" clId="{8798010E-78CA-4C2C-BC1B-F142F5F43A42}" dt="2020-05-04T19:07:19.126" v="57"/>
          <ac:picMkLst>
            <pc:docMk/>
            <pc:sldMk cId="0" sldId="276"/>
            <ac:picMk id="9" creationId="{2B15E61F-E848-46F1-AE6E-E30BD8E75D12}"/>
          </ac:picMkLst>
        </pc:picChg>
        <pc:picChg chg="add ord">
          <ac:chgData name="Joao Pedro Albino" userId="fb95d6a7f4534cf5" providerId="LiveId" clId="{8798010E-78CA-4C2C-BC1B-F142F5F43A42}" dt="2020-05-04T19:07:33.329" v="59" actId="167"/>
          <ac:picMkLst>
            <pc:docMk/>
            <pc:sldMk cId="0" sldId="276"/>
            <ac:picMk id="10" creationId="{66A04BCE-16A9-4DEF-9F79-C21955CFE945}"/>
          </ac:picMkLst>
        </pc:picChg>
        <pc:picChg chg="add mod ord">
          <ac:chgData name="Joao Pedro Albino" userId="fb95d6a7f4534cf5" providerId="LiveId" clId="{8798010E-78CA-4C2C-BC1B-F142F5F43A42}" dt="2020-05-04T19:09:51.891" v="71" actId="14100"/>
          <ac:picMkLst>
            <pc:docMk/>
            <pc:sldMk cId="0" sldId="276"/>
            <ac:picMk id="11" creationId="{C6EFC4F3-E103-4380-802B-9BE6058FF670}"/>
          </ac:picMkLst>
        </pc:picChg>
        <pc:picChg chg="del">
          <ac:chgData name="Joao Pedro Albino" userId="fb95d6a7f4534cf5" providerId="LiveId" clId="{8798010E-78CA-4C2C-BC1B-F142F5F43A42}" dt="2020-05-04T19:07:12.614" v="55" actId="21"/>
          <ac:picMkLst>
            <pc:docMk/>
            <pc:sldMk cId="0" sldId="276"/>
            <ac:picMk id="1027" creationId="{00000000-0000-0000-0000-000000000000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81DE8-0AD6-C34B-B0F7-4DF40C9998AC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12C436-5B1F-C447-BD80-52E5875078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766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12C436-5B1F-C447-BD80-52E58750785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7678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12C436-5B1F-C447-BD80-52E587507858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713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5400" y="0"/>
            <a:ext cx="129913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206500" y="4203700"/>
            <a:ext cx="10591800" cy="105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300"/>
              </a:lnSpc>
              <a:tabLst/>
            </a:pPr>
            <a:r>
              <a:rPr lang="en-US" altLang="zh-CN" sz="7200" b="1" dirty="0">
                <a:solidFill>
                  <a:srgbClr val="FFFFFF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b="1" dirty="0">
                <a:solidFill>
                  <a:srgbClr val="FFFFFF"/>
                </a:solidFill>
                <a:latin typeface="Gill Sans" pitchFamily="18" charset="0"/>
                <a:cs typeface="Gill Sans" pitchFamily="18" charset="0"/>
              </a:rPr>
              <a:t>BÁSICA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2908300" y="9118600"/>
            <a:ext cx="7898124" cy="35394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090" b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Fonte:</a:t>
            </a:r>
            <a:r>
              <a:rPr lang="en-US" altLang="zh-CN" sz="209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90" b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http://www.portalaction.com.br/estatistica-basica.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6210300"/>
            <a:ext cx="10795000" cy="30861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03200" y="2857500"/>
            <a:ext cx="1397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19100" y="736600"/>
            <a:ext cx="12166600" cy="2565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400"/>
              </a:lnSpc>
              <a:tabLst>
                <a:tab pos="88900" algn="l"/>
                <a:tab pos="2425700" algn="l"/>
              </a:tabLst>
            </a:pPr>
            <a:r>
              <a:rPr lang="en-US" altLang="zh-CN" dirty="0"/>
              <a:t>		</a:t>
            </a:r>
            <a:r>
              <a:rPr lang="en-US" altLang="zh-CN" sz="655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655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55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655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55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5600"/>
              </a:lnSpc>
              <a:tabLst>
                <a:tab pos="88900" algn="l"/>
                <a:tab pos="2425700" algn="l"/>
              </a:tabLst>
            </a:pPr>
            <a:r>
              <a:rPr lang="en-US" altLang="zh-CN" sz="4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CLASSIFICAÇÃO</a:t>
            </a:r>
            <a:r>
              <a:rPr lang="en-US" altLang="zh-CN" sz="4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4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4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4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VARIÁVEIS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>
                <a:tab pos="88900" algn="l"/>
                <a:tab pos="2425700" algn="l"/>
              </a:tabLst>
            </a:pPr>
            <a:r>
              <a:rPr lang="en-US" altLang="zh-CN" dirty="0"/>
              <a:t>	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especíﬁca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23900" y="3492500"/>
            <a:ext cx="1397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028700" y="3454400"/>
            <a:ext cx="63627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taxa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selic,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idade,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sexo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preferência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partidária.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03200" y="4152900"/>
            <a:ext cx="139700" cy="140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6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08000" y="4140200"/>
            <a:ext cx="11925300" cy="1917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consiste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descrevem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natureza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tipo</a:t>
            </a:r>
          </a:p>
          <a:p>
            <a:pPr>
              <a:lnSpc>
                <a:spcPts val="3600"/>
              </a:lnSpc>
              <a:tabLst/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variação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associados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900"/>
              </a:lnSpc>
              <a:tabLst/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Algumas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variáveis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ter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inúmeras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resposta,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dependendo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objetivo</a:t>
            </a:r>
          </a:p>
          <a:p>
            <a:pPr>
              <a:lnSpc>
                <a:spcPts val="3600"/>
              </a:lnSpc>
              <a:tabLst/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foco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questão.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9700" y="2146300"/>
            <a:ext cx="12839700" cy="72263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19100" y="2628900"/>
            <a:ext cx="190500" cy="44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50900" y="1041400"/>
            <a:ext cx="11023600" cy="2590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12573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ESCALA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800"/>
              </a:lnSpc>
              <a:tabLst>
                <a:tab pos="1257300" algn="l"/>
              </a:tabLst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escala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está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relacionada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descrição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</a:p>
          <a:p>
            <a:pPr>
              <a:lnSpc>
                <a:spcPts val="3300"/>
              </a:lnSpc>
              <a:tabLst>
                <a:tab pos="1257300" algn="l"/>
              </a:tabLst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19100" y="3594100"/>
            <a:ext cx="10961270" cy="597599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3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u="sng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 ser </a:t>
            </a:r>
            <a:r>
              <a:rPr lang="en-US" altLang="zh-CN" sz="3800" i="1" u="sng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observada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50900" y="4165600"/>
            <a:ext cx="2032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282700" y="4152900"/>
            <a:ext cx="11125200" cy="68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tipos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defeitos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televisor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ﬁnal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linha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montagem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(pequeno,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médio,</a:t>
            </a:r>
          </a:p>
          <a:p>
            <a:pPr>
              <a:lnSpc>
                <a:spcPts val="2400"/>
              </a:lnSpc>
              <a:tabLst/>
            </a:pP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grande)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50900" y="4902200"/>
            <a:ext cx="114046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nível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educacional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(ensino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fundamental,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ensino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médio,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graduação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pós-graduação)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sexo,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olhos,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fumante/não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fumante,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doente/sadio,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sim/não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9700" y="2146300"/>
            <a:ext cx="12725400" cy="42672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05100" y="6477000"/>
            <a:ext cx="10020300" cy="290830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19100" y="2578100"/>
            <a:ext cx="190500" cy="44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50900" y="1041400"/>
            <a:ext cx="11557000" cy="2527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8636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ESCALA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300"/>
              </a:lnSpc>
              <a:tabLst>
                <a:tab pos="863600" algn="l"/>
              </a:tabLst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escala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está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relacionada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</a:p>
          <a:p>
            <a:pPr>
              <a:lnSpc>
                <a:spcPts val="3400"/>
              </a:lnSpc>
              <a:tabLst>
                <a:tab pos="863600" algn="l"/>
              </a:tabLst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podem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contadas.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19100" y="3530600"/>
            <a:ext cx="5994400" cy="546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3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caracteristicas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numéricas.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50900" y="4114800"/>
            <a:ext cx="2032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282700" y="4076700"/>
            <a:ext cx="3577903" cy="43088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massa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comprimido</a:t>
            </a:r>
            <a:endParaRPr lang="en-US" altLang="zh-CN" sz="2700" dirty="0">
              <a:solidFill>
                <a:srgbClr val="535353"/>
              </a:solidFill>
              <a:latin typeface="Gill Sans" pitchFamily="18" charset="0"/>
              <a:cs typeface="Gill Sans" pitchFamily="18" charset="0"/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850900" y="4546600"/>
            <a:ext cx="9309100" cy="1244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preço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ativo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mercado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ﬁnanceiro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defeitos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carro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214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quantidade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úlcera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pressão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paciente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hospital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9236" y="17318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2324100"/>
            <a:ext cx="114300" cy="698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07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500"/>
              </a:lnSpc>
              <a:tabLst/>
            </a:pPr>
            <a:r>
              <a:rPr lang="en-US" altLang="zh-CN" sz="180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11200" y="622300"/>
            <a:ext cx="10833100" cy="2501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7493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ESCALAS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QUALI/QUANTI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>
                <a:tab pos="749300" algn="l"/>
              </a:tabLst>
            </a:pP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distinções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rígidas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descrição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insinua…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500"/>
              </a:lnSpc>
              <a:tabLst>
                <a:tab pos="749300" algn="l"/>
              </a:tabLst>
            </a:pP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originalmente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coletada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qualitativa.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1447800" y="3213100"/>
            <a:ext cx="889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752600" y="3187700"/>
            <a:ext cx="8966200" cy="68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idade,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anos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completos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(contínua);</a:t>
            </a:r>
          </a:p>
          <a:p>
            <a:pPr>
              <a:lnSpc>
                <a:spcPts val="3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informada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apenas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faixa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etária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(0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anos,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10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anos,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etc...),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(ordinal).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4013200"/>
            <a:ext cx="1143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07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711200" y="3987800"/>
            <a:ext cx="71501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Nem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sempre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representada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447800" y="4483100"/>
            <a:ext cx="88900" cy="1016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1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752600" y="4457700"/>
            <a:ext cx="3416300" cy="1079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telefone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pessoa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casa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identidade.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5664200"/>
            <a:ext cx="1143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0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711200" y="5651500"/>
            <a:ext cx="30607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lutadores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boxe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447800" y="6121400"/>
            <a:ext cx="889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752600" y="6096000"/>
            <a:ext cx="7518400" cy="67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(contínua)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trabalhamos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obtido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balança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(89,5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kg)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1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(ordinal)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classiﬁcarmos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boxe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968500" y="6946900"/>
            <a:ext cx="889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2273300" y="6921500"/>
            <a:ext cx="1219200" cy="1079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peso-pena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peso-leve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peso-pesado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406400" y="8128000"/>
            <a:ext cx="1143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0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711200" y="8115300"/>
            <a:ext cx="19812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Sexo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indivíduo</a:t>
            </a:r>
          </a:p>
        </p:txBody>
      </p:sp>
      <p:sp>
        <p:nvSpPr>
          <p:cNvPr id="18" name="TextBox 1"/>
          <p:cNvSpPr txBox="1"/>
          <p:nvPr/>
        </p:nvSpPr>
        <p:spPr>
          <a:xfrm>
            <a:off x="1447800" y="8585200"/>
            <a:ext cx="889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6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100"/>
              </a:lnSpc>
              <a:tabLst/>
            </a:pPr>
            <a:r>
              <a:rPr lang="en-US" altLang="zh-CN" sz="1569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9" name="TextBox 1"/>
          <p:cNvSpPr txBox="1"/>
          <p:nvPr/>
        </p:nvSpPr>
        <p:spPr>
          <a:xfrm>
            <a:off x="1752600" y="8559800"/>
            <a:ext cx="7327900" cy="67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Registrado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planilha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macho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fêmea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Isto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signiﬁca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sexo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passou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19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1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5A8A3D-A6FB-4D4C-9082-052FC5D41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88"/>
            <a:ext cx="11216640" cy="1885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altLang="zh-CN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EXEMPLO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38DFCE1-FBFF-404C-ABBD-C51CAD3F6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689427"/>
              </p:ext>
            </p:extLst>
          </p:nvPr>
        </p:nvGraphicFramePr>
        <p:xfrm>
          <a:off x="2292508" y="2596445"/>
          <a:ext cx="8409625" cy="6188574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428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7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2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54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25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7209">
                <a:tc>
                  <a:txBody>
                    <a:bodyPr/>
                    <a:lstStyle/>
                    <a:p>
                      <a:endParaRPr lang="zh-CN" altLang="en-US" sz="800" b="1">
                        <a:solidFill>
                          <a:srgbClr val="FFFFFF"/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 b="1">
                        <a:solidFill>
                          <a:srgbClr val="FFFFFF"/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err="1">
                          <a:solidFill>
                            <a:srgbClr val="FFFFFF"/>
                          </a:solidFill>
                        </a:rPr>
                        <a:t>Mídia</a:t>
                      </a:r>
                      <a:r>
                        <a:rPr lang="en-US" altLang="zh-CN" sz="800" b="1">
                          <a:solidFill>
                            <a:srgbClr val="FFFFFF"/>
                          </a:solidFill>
                        </a:rPr>
                        <a:t> Social no Ensino Superior: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err="1">
                          <a:solidFill>
                            <a:srgbClr val="FFFFFF"/>
                          </a:solidFill>
                        </a:rPr>
                        <a:t>Dicionário</a:t>
                      </a:r>
                      <a:r>
                        <a:rPr lang="en-US" altLang="zh-CN" sz="800" b="1">
                          <a:solidFill>
                            <a:srgbClr val="FFFFFF"/>
                          </a:solidFill>
                        </a:rPr>
                        <a:t> das </a:t>
                      </a:r>
                      <a:r>
                        <a:rPr lang="en-US" altLang="zh-CN" sz="800" b="1" err="1">
                          <a:solidFill>
                            <a:srgbClr val="FFFFFF"/>
                          </a:solidFill>
                        </a:rPr>
                        <a:t>Váriáveis</a:t>
                      </a:r>
                      <a:r>
                        <a:rPr lang="en-US" altLang="zh-CN" sz="800" b="1">
                          <a:solidFill>
                            <a:srgbClr val="FFFFFF"/>
                          </a:solidFill>
                        </a:rPr>
                        <a:t> de </a:t>
                      </a:r>
                      <a:r>
                        <a:rPr lang="en-US" altLang="zh-CN" sz="800" b="1" err="1">
                          <a:solidFill>
                            <a:srgbClr val="FFFFFF"/>
                          </a:solidFill>
                        </a:rPr>
                        <a:t>Pesquisa</a:t>
                      </a:r>
                      <a:endParaRPr lang="zh-CN" altLang="en-US" sz="800" b="1">
                        <a:solidFill>
                          <a:srgbClr val="FFFFFF"/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 b="1">
                        <a:solidFill>
                          <a:srgbClr val="FFFFFF"/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 b="1">
                        <a:solidFill>
                          <a:srgbClr val="FFFFFF"/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209"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Seção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do Survey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Nome da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Variável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Descrição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da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Variável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 de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variável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e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Valores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e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Rótulos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924"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I. Dados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Censitários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494">
                <a:tc>
                  <a:txBody>
                    <a:bodyPr/>
                    <a:lstStyle/>
                    <a:p>
                      <a:endParaRPr lang="zh-CN" altLang="en-US" sz="800" b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genero</a:t>
                      </a:r>
                      <a:endParaRPr lang="zh-CN" altLang="en-US" sz="800" b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Gênero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do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respondente</a:t>
                      </a:r>
                      <a:endParaRPr lang="zh-CN" altLang="en-US" sz="800" b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nominal</a:t>
                      </a:r>
                      <a:endParaRPr lang="zh-CN" altLang="en-US" sz="800" b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Preﬁro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declarar</a:t>
                      </a:r>
                      <a:endParaRPr lang="pt-BR" altLang="zh-CN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1.Masculino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2.Feminino</a:t>
                      </a:r>
                      <a:endParaRPr lang="zh-CN" altLang="en-US" sz="800" b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2349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idade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Faixa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idade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ordinal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1.Entre 16 e 20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2.Entre 21e 25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3.Entre 26 e 30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4.Entre 30 e 35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5.Entre 36 e 40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6.Acima de 40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9779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profal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Característica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do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respondente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nominal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1.Professor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2.Aluno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3.Professor 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aluno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4.Preﬁro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declarar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209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Outro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Outra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característica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atendida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pela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variável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profal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Texto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1064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trabalha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Situação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trabalhista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atual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zh-CN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endParaRPr lang="en-US" altLang="zh-CN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nominal</a:t>
                      </a:r>
                    </a:p>
                    <a:p>
                      <a:pPr algn="l"/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0.Desempregado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1.Jornada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parcial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2.Jorna da integral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3.Estagiário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4.Trabalha por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conta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própria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2349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idadeﬁlho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tem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ﬁlhos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, qual a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faixa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etária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dos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mesmos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nominal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0.Sem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ﬁlhos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1.Entre 0 e 6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2.Entre 7 e 15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3.Entre 16 e 20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4.Acima de 20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anos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5.1 e 2 (0 a 6/7 a 15)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59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VI. 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Avaliação</a:t>
                      </a:r>
                      <a:r>
                        <a:rPr lang="en-US" altLang="zh-CN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recursos</a:t>
                      </a:r>
                      <a:endParaRPr lang="zh-CN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altLang="zh-CN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61064">
                <a:tc>
                  <a:txBody>
                    <a:bodyPr/>
                    <a:lstStyle/>
                    <a:p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13705" marR="68223" marT="68223" marB="68223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envinfo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Envio de informações da escola para os pais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Tipo: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qualitativa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Nível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 </a:t>
                      </a:r>
                      <a:r>
                        <a:rPr lang="en-US" altLang="zh-CN" sz="8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medição</a:t>
                      </a:r>
                      <a:r>
                        <a:rPr lang="en-US" altLang="zh-CN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: ordinal.</a:t>
                      </a:r>
                      <a:endParaRPr lang="zh-CN" altLang="en-US"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1.Muito </a:t>
                      </a:r>
                      <a:r>
                        <a:rPr lang="en-US" altLang="zh-CN" sz="8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pobre</a:t>
                      </a:r>
                      <a:endParaRPr lang="en-US" altLang="zh-CN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altLang="zh-CN" sz="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2.Pobre</a:t>
                      </a:r>
                    </a:p>
                    <a:p>
                      <a:pPr algn="l"/>
                      <a:r>
                        <a:rPr lang="en-US" altLang="zh-CN" sz="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3.Indiferente</a:t>
                      </a:r>
                    </a:p>
                    <a:p>
                      <a:pPr algn="l"/>
                      <a:r>
                        <a:rPr lang="en-US" altLang="zh-CN" sz="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4.Bom</a:t>
                      </a:r>
                    </a:p>
                    <a:p>
                      <a:pPr algn="l"/>
                      <a:r>
                        <a:rPr lang="en-US" altLang="zh-CN" sz="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5.Excelente</a:t>
                      </a:r>
                      <a:endParaRPr lang="zh-CN" altLang="en-US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ill Sans" pitchFamily="18" charset="0"/>
                        <a:cs typeface="Gill Sans" pitchFamily="18" charset="0"/>
                      </a:endParaRPr>
                    </a:p>
                  </a:txBody>
                  <a:tcPr marL="113705" marR="68223" marT="68223" marB="68223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2526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>
            <a:extLst>
              <a:ext uri="{FF2B5EF4-FFF2-40B4-BE49-F238E27FC236}">
                <a16:creationId xmlns:a16="http://schemas.microsoft.com/office/drawing/2014/main" id="{263F3694-2408-E247-82FA-CD9880F10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2819400"/>
            <a:ext cx="76200" cy="68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58800" y="533400"/>
            <a:ext cx="11972765" cy="309828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215900" algn="l"/>
                <a:tab pos="36957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PLANEJAMENTO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</a:p>
          <a:p>
            <a:pPr>
              <a:lnSpc>
                <a:spcPts val="8200"/>
              </a:lnSpc>
              <a:tabLst>
                <a:tab pos="215900" algn="l"/>
                <a:tab pos="3695700" algn="l"/>
              </a:tabLst>
            </a:pPr>
            <a:r>
              <a:rPr lang="en-US" altLang="zh-CN" dirty="0"/>
              <a:t>	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endParaRPr lang="en-US" altLang="zh-CN" sz="1610" dirty="0">
              <a:solidFill>
                <a:srgbClr val="535353"/>
              </a:solidFill>
              <a:latin typeface="Gill Sans" pitchFamily="18" charset="0"/>
              <a:cs typeface="Gill Sans" pitchFamily="18" charset="0"/>
            </a:endParaRPr>
          </a:p>
          <a:p>
            <a:pPr>
              <a:lnSpc>
                <a:spcPts val="1800"/>
              </a:lnSpc>
              <a:tabLst>
                <a:tab pos="215900" algn="l"/>
                <a:tab pos="3695700" algn="l"/>
              </a:tabLst>
            </a:pPr>
            <a:endParaRPr lang="en-US" altLang="zh-CN" sz="1610" dirty="0">
              <a:solidFill>
                <a:srgbClr val="535353"/>
              </a:solidFill>
              <a:latin typeface="Gill Sans" pitchFamily="18" charset="0"/>
              <a:cs typeface="Gill Sans" pitchFamily="18" charset="0"/>
            </a:endParaRPr>
          </a:p>
          <a:p>
            <a:pPr>
              <a:lnSpc>
                <a:spcPts val="1800"/>
              </a:lnSpc>
              <a:tabLst>
                <a:tab pos="215900" algn="l"/>
                <a:tab pos="3695700" algn="l"/>
              </a:tabLst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estudar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adequadamente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através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u="sng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deve-se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>
                <a:tab pos="215900" algn="l"/>
                <a:tab pos="3695700" algn="l"/>
              </a:tabLst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objetivo,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formulam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-se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algumas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perguntas,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tais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como: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1968500" y="3756575"/>
            <a:ext cx="76200" cy="67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146300" y="3716682"/>
            <a:ext cx="4000500" cy="736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ocorre(m)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o(s)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problema(s)?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Quais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causas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potenciais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problema?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4787900"/>
            <a:ext cx="762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58800" y="4775200"/>
            <a:ext cx="4991100" cy="22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bom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planejamento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considerar: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968500" y="5410200"/>
            <a:ext cx="76200" cy="3657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32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2146300" y="5384800"/>
            <a:ext cx="7556500" cy="3708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pergunta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respondida?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comunicar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resposta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obtida?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ferramenta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análise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pretendemos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resultados?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tipo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necessário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ferramentas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desejadas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responder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pergunta?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esses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mínimo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esforço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erro?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Onde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acessar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estes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fornecer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período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serão</a:t>
            </a:r>
            <a:r>
              <a:rPr lang="en-US" altLang="zh-CN" sz="16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coletados?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2870200"/>
            <a:ext cx="1651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8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36600" y="533400"/>
            <a:ext cx="11493500" cy="285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38100" algn="l"/>
                <a:tab pos="35179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PLANEJAMENTO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</a:p>
          <a:p>
            <a:pPr>
              <a:lnSpc>
                <a:spcPts val="8200"/>
              </a:lnSpc>
              <a:tabLst>
                <a:tab pos="38100" algn="l"/>
                <a:tab pos="3517900" algn="l"/>
              </a:tabLst>
            </a:pPr>
            <a:r>
              <a:rPr lang="en-US" altLang="zh-CN" dirty="0"/>
              <a:t>	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100"/>
              </a:lnSpc>
              <a:tabLst>
                <a:tab pos="38100" algn="l"/>
                <a:tab pos="3517900" algn="l"/>
              </a:tabLst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Tendo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respostas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perguntas,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deve-se: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1968500" y="4064000"/>
            <a:ext cx="165100" cy="449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8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/>
            </a:pPr>
            <a:r>
              <a:rPr lang="en-US" altLang="zh-CN" sz="268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/>
            </a:pPr>
            <a:r>
              <a:rPr lang="en-US" altLang="zh-CN" sz="268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/>
            </a:pPr>
            <a:r>
              <a:rPr lang="en-US" altLang="zh-CN" sz="268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298700" y="4038600"/>
            <a:ext cx="10261600" cy="5067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8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Construir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metodologia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certiﬁcar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todas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estão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deﬁnidas;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2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Coletar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consistente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honesta;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2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Certiﬁcar-se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existe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tempo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suﬁciente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dados;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2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Deﬁnir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quais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adicionais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serão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necessárias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estudos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futuros,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referências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339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39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reconhecimento.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9400" y="2971800"/>
            <a:ext cx="12446000" cy="62357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774700" y="469900"/>
            <a:ext cx="114554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PLANEJAMENTO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254500" y="1511300"/>
            <a:ext cx="44831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7759700" y="165100"/>
            <a:ext cx="3543300" cy="3263900"/>
          </a:xfrm>
          <a:custGeom>
            <a:avLst/>
            <a:gdLst>
              <a:gd name="connsiteX0" fmla="*/ 0 w 3543300"/>
              <a:gd name="connsiteY0" fmla="*/ 3263900 h 3263900"/>
              <a:gd name="connsiteX1" fmla="*/ 3543300 w 3543300"/>
              <a:gd name="connsiteY1" fmla="*/ 3263900 h 3263900"/>
              <a:gd name="connsiteX2" fmla="*/ 3543300 w 3543300"/>
              <a:gd name="connsiteY2" fmla="*/ 0 h 3263900"/>
              <a:gd name="connsiteX3" fmla="*/ 0 w 3543300"/>
              <a:gd name="connsiteY3" fmla="*/ 0 h 3263900"/>
              <a:gd name="connsiteX4" fmla="*/ 0 w 3543300"/>
              <a:gd name="connsiteY4" fmla="*/ 3263900 h 3263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543300" h="3263900">
                <a:moveTo>
                  <a:pt x="0" y="3263900"/>
                </a:moveTo>
                <a:lnTo>
                  <a:pt x="3543300" y="3263900"/>
                </a:lnTo>
                <a:lnTo>
                  <a:pt x="3543300" y="0"/>
                </a:lnTo>
                <a:lnTo>
                  <a:pt x="0" y="0"/>
                </a:lnTo>
                <a:lnTo>
                  <a:pt x="0" y="32639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66039" y="171425"/>
            <a:ext cx="3530623" cy="3251249"/>
          </a:xfrm>
          <a:custGeom>
            <a:avLst/>
            <a:gdLst>
              <a:gd name="connsiteX0" fmla="*/ 0 w 3530623"/>
              <a:gd name="connsiteY0" fmla="*/ 3251249 h 3251249"/>
              <a:gd name="connsiteX1" fmla="*/ 3530623 w 3530623"/>
              <a:gd name="connsiteY1" fmla="*/ 3251249 h 3251249"/>
              <a:gd name="connsiteX2" fmla="*/ 3530623 w 3530623"/>
              <a:gd name="connsiteY2" fmla="*/ 0 h 3251249"/>
              <a:gd name="connsiteX3" fmla="*/ 0 w 3530623"/>
              <a:gd name="connsiteY3" fmla="*/ 0 h 3251249"/>
              <a:gd name="connsiteX4" fmla="*/ 0 w 3530623"/>
              <a:gd name="connsiteY4" fmla="*/ 3251249 h 325124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530623" h="3251249">
                <a:moveTo>
                  <a:pt x="0" y="3251249"/>
                </a:moveTo>
                <a:lnTo>
                  <a:pt x="3530623" y="3251249"/>
                </a:lnTo>
                <a:lnTo>
                  <a:pt x="3530623" y="0"/>
                </a:lnTo>
                <a:lnTo>
                  <a:pt x="0" y="0"/>
                </a:lnTo>
                <a:lnTo>
                  <a:pt x="0" y="325124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8259895" y="1206738"/>
            <a:ext cx="388935" cy="1751495"/>
          </a:xfrm>
          <a:custGeom>
            <a:avLst/>
            <a:gdLst>
              <a:gd name="connsiteX0" fmla="*/ 0 w 388935"/>
              <a:gd name="connsiteY0" fmla="*/ 1751495 h 1751495"/>
              <a:gd name="connsiteX1" fmla="*/ 388935 w 388935"/>
              <a:gd name="connsiteY1" fmla="*/ 1751495 h 1751495"/>
              <a:gd name="connsiteX2" fmla="*/ 388935 w 388935"/>
              <a:gd name="connsiteY2" fmla="*/ 0 h 1751495"/>
              <a:gd name="connsiteX3" fmla="*/ 0 w 388935"/>
              <a:gd name="connsiteY3" fmla="*/ 0 h 1751495"/>
              <a:gd name="connsiteX4" fmla="*/ 0 w 388935"/>
              <a:gd name="connsiteY4" fmla="*/ 1751495 h 175149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88935" h="1751495">
                <a:moveTo>
                  <a:pt x="0" y="1751495"/>
                </a:moveTo>
                <a:lnTo>
                  <a:pt x="388935" y="1751495"/>
                </a:lnTo>
                <a:lnTo>
                  <a:pt x="388935" y="0"/>
                </a:lnTo>
                <a:lnTo>
                  <a:pt x="0" y="0"/>
                </a:lnTo>
                <a:lnTo>
                  <a:pt x="0" y="1751495"/>
                </a:lnTo>
              </a:path>
            </a:pathLst>
          </a:custGeom>
          <a:solidFill>
            <a:srgbClr val="00008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8253545" y="1200395"/>
            <a:ext cx="401628" cy="1764188"/>
          </a:xfrm>
          <a:custGeom>
            <a:avLst/>
            <a:gdLst>
              <a:gd name="connsiteX0" fmla="*/ 6350 w 401628"/>
              <a:gd name="connsiteY0" fmla="*/ 6350 h 1764188"/>
              <a:gd name="connsiteX1" fmla="*/ 395278 w 401628"/>
              <a:gd name="connsiteY1" fmla="*/ 6350 h 1764188"/>
              <a:gd name="connsiteX2" fmla="*/ 395278 w 401628"/>
              <a:gd name="connsiteY2" fmla="*/ 1757838 h 1764188"/>
              <a:gd name="connsiteX3" fmla="*/ 6350 w 401628"/>
              <a:gd name="connsiteY3" fmla="*/ 1757838 h 1764188"/>
              <a:gd name="connsiteX4" fmla="*/ 6350 w 401628"/>
              <a:gd name="connsiteY4" fmla="*/ 6350 h 176418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01628" h="1764188">
                <a:moveTo>
                  <a:pt x="6350" y="6350"/>
                </a:moveTo>
                <a:lnTo>
                  <a:pt x="395278" y="6350"/>
                </a:lnTo>
                <a:lnTo>
                  <a:pt x="395278" y="1757838"/>
                </a:lnTo>
                <a:lnTo>
                  <a:pt x="6350" y="1757838"/>
                </a:lnTo>
                <a:lnTo>
                  <a:pt x="635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9042802" y="524596"/>
            <a:ext cx="388751" cy="2433637"/>
          </a:xfrm>
          <a:custGeom>
            <a:avLst/>
            <a:gdLst>
              <a:gd name="connsiteX0" fmla="*/ 0 w 388751"/>
              <a:gd name="connsiteY0" fmla="*/ 2433637 h 2433637"/>
              <a:gd name="connsiteX1" fmla="*/ 388751 w 388751"/>
              <a:gd name="connsiteY1" fmla="*/ 2433637 h 2433637"/>
              <a:gd name="connsiteX2" fmla="*/ 388751 w 388751"/>
              <a:gd name="connsiteY2" fmla="*/ 0 h 2433637"/>
              <a:gd name="connsiteX3" fmla="*/ 0 w 388751"/>
              <a:gd name="connsiteY3" fmla="*/ 0 h 2433637"/>
              <a:gd name="connsiteX4" fmla="*/ 0 w 388751"/>
              <a:gd name="connsiteY4" fmla="*/ 2433637 h 243363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88751" h="2433637">
                <a:moveTo>
                  <a:pt x="0" y="2433637"/>
                </a:moveTo>
                <a:lnTo>
                  <a:pt x="388751" y="2433637"/>
                </a:lnTo>
                <a:lnTo>
                  <a:pt x="388751" y="0"/>
                </a:lnTo>
                <a:lnTo>
                  <a:pt x="0" y="0"/>
                </a:lnTo>
                <a:lnTo>
                  <a:pt x="0" y="2433637"/>
                </a:lnTo>
              </a:path>
            </a:pathLst>
          </a:custGeom>
          <a:solidFill>
            <a:srgbClr val="00008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9036452" y="518252"/>
            <a:ext cx="401495" cy="2446331"/>
          </a:xfrm>
          <a:custGeom>
            <a:avLst/>
            <a:gdLst>
              <a:gd name="connsiteX0" fmla="*/ 6350 w 401495"/>
              <a:gd name="connsiteY0" fmla="*/ 6350 h 2446331"/>
              <a:gd name="connsiteX1" fmla="*/ 395145 w 401495"/>
              <a:gd name="connsiteY1" fmla="*/ 6350 h 2446331"/>
              <a:gd name="connsiteX2" fmla="*/ 395145 w 401495"/>
              <a:gd name="connsiteY2" fmla="*/ 2439981 h 2446331"/>
              <a:gd name="connsiteX3" fmla="*/ 6350 w 401495"/>
              <a:gd name="connsiteY3" fmla="*/ 2439981 h 2446331"/>
              <a:gd name="connsiteX4" fmla="*/ 6350 w 401495"/>
              <a:gd name="connsiteY4" fmla="*/ 6350 h 244633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01495" h="2446331">
                <a:moveTo>
                  <a:pt x="6350" y="6350"/>
                </a:moveTo>
                <a:lnTo>
                  <a:pt x="395145" y="6350"/>
                </a:lnTo>
                <a:lnTo>
                  <a:pt x="395145" y="2439981"/>
                </a:lnTo>
                <a:lnTo>
                  <a:pt x="6350" y="2439981"/>
                </a:lnTo>
                <a:lnTo>
                  <a:pt x="635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9820541" y="1826128"/>
            <a:ext cx="388751" cy="1132105"/>
          </a:xfrm>
          <a:custGeom>
            <a:avLst/>
            <a:gdLst>
              <a:gd name="connsiteX0" fmla="*/ 0 w 388751"/>
              <a:gd name="connsiteY0" fmla="*/ 1132105 h 1132105"/>
              <a:gd name="connsiteX1" fmla="*/ 388751 w 388751"/>
              <a:gd name="connsiteY1" fmla="*/ 1132105 h 1132105"/>
              <a:gd name="connsiteX2" fmla="*/ 388751 w 388751"/>
              <a:gd name="connsiteY2" fmla="*/ 0 h 1132105"/>
              <a:gd name="connsiteX3" fmla="*/ 0 w 388751"/>
              <a:gd name="connsiteY3" fmla="*/ 0 h 1132105"/>
              <a:gd name="connsiteX4" fmla="*/ 0 w 388751"/>
              <a:gd name="connsiteY4" fmla="*/ 1132105 h 113210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88751" h="1132105">
                <a:moveTo>
                  <a:pt x="0" y="1132105"/>
                </a:moveTo>
                <a:lnTo>
                  <a:pt x="388751" y="1132105"/>
                </a:lnTo>
                <a:lnTo>
                  <a:pt x="388751" y="0"/>
                </a:lnTo>
                <a:lnTo>
                  <a:pt x="0" y="0"/>
                </a:lnTo>
                <a:lnTo>
                  <a:pt x="0" y="1132105"/>
                </a:lnTo>
              </a:path>
            </a:pathLst>
          </a:custGeom>
          <a:solidFill>
            <a:srgbClr val="00008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9814191" y="1819785"/>
            <a:ext cx="401421" cy="1144798"/>
          </a:xfrm>
          <a:custGeom>
            <a:avLst/>
            <a:gdLst>
              <a:gd name="connsiteX0" fmla="*/ 6350 w 401421"/>
              <a:gd name="connsiteY0" fmla="*/ 6350 h 1144798"/>
              <a:gd name="connsiteX1" fmla="*/ 395071 w 401421"/>
              <a:gd name="connsiteY1" fmla="*/ 6350 h 1144798"/>
              <a:gd name="connsiteX2" fmla="*/ 395071 w 401421"/>
              <a:gd name="connsiteY2" fmla="*/ 1138448 h 1144798"/>
              <a:gd name="connsiteX3" fmla="*/ 6350 w 401421"/>
              <a:gd name="connsiteY3" fmla="*/ 1138448 h 1144798"/>
              <a:gd name="connsiteX4" fmla="*/ 6350 w 401421"/>
              <a:gd name="connsiteY4" fmla="*/ 6350 h 11447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01421" h="1144798">
                <a:moveTo>
                  <a:pt x="6350" y="6350"/>
                </a:moveTo>
                <a:lnTo>
                  <a:pt x="395071" y="6350"/>
                </a:lnTo>
                <a:lnTo>
                  <a:pt x="395071" y="1138448"/>
                </a:lnTo>
                <a:lnTo>
                  <a:pt x="6350" y="1138448"/>
                </a:lnTo>
                <a:lnTo>
                  <a:pt x="635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0603240" y="2590578"/>
            <a:ext cx="388935" cy="367655"/>
          </a:xfrm>
          <a:custGeom>
            <a:avLst/>
            <a:gdLst>
              <a:gd name="connsiteX0" fmla="*/ 0 w 388935"/>
              <a:gd name="connsiteY0" fmla="*/ 367655 h 367655"/>
              <a:gd name="connsiteX1" fmla="*/ 388935 w 388935"/>
              <a:gd name="connsiteY1" fmla="*/ 367655 h 367655"/>
              <a:gd name="connsiteX2" fmla="*/ 388935 w 388935"/>
              <a:gd name="connsiteY2" fmla="*/ 0 h 367655"/>
              <a:gd name="connsiteX3" fmla="*/ 0 w 388935"/>
              <a:gd name="connsiteY3" fmla="*/ 0 h 367655"/>
              <a:gd name="connsiteX4" fmla="*/ 0 w 388935"/>
              <a:gd name="connsiteY4" fmla="*/ 367655 h 3676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88935" h="367655">
                <a:moveTo>
                  <a:pt x="0" y="367655"/>
                </a:moveTo>
                <a:lnTo>
                  <a:pt x="388935" y="367655"/>
                </a:lnTo>
                <a:lnTo>
                  <a:pt x="388935" y="0"/>
                </a:lnTo>
                <a:lnTo>
                  <a:pt x="0" y="0"/>
                </a:lnTo>
                <a:lnTo>
                  <a:pt x="0" y="367655"/>
                </a:lnTo>
              </a:path>
            </a:pathLst>
          </a:custGeom>
          <a:solidFill>
            <a:srgbClr val="00008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10596890" y="2584242"/>
            <a:ext cx="401643" cy="380341"/>
          </a:xfrm>
          <a:custGeom>
            <a:avLst/>
            <a:gdLst>
              <a:gd name="connsiteX0" fmla="*/ 6350 w 401643"/>
              <a:gd name="connsiteY0" fmla="*/ 6350 h 380341"/>
              <a:gd name="connsiteX1" fmla="*/ 395293 w 401643"/>
              <a:gd name="connsiteY1" fmla="*/ 6350 h 380341"/>
              <a:gd name="connsiteX2" fmla="*/ 395293 w 401643"/>
              <a:gd name="connsiteY2" fmla="*/ 373991 h 380341"/>
              <a:gd name="connsiteX3" fmla="*/ 6350 w 401643"/>
              <a:gd name="connsiteY3" fmla="*/ 373991 h 380341"/>
              <a:gd name="connsiteX4" fmla="*/ 6350 w 401643"/>
              <a:gd name="connsiteY4" fmla="*/ 6350 h 3803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01643" h="380341">
                <a:moveTo>
                  <a:pt x="6350" y="6350"/>
                </a:moveTo>
                <a:lnTo>
                  <a:pt x="395293" y="6350"/>
                </a:lnTo>
                <a:lnTo>
                  <a:pt x="395293" y="373991"/>
                </a:lnTo>
                <a:lnTo>
                  <a:pt x="6350" y="373991"/>
                </a:lnTo>
                <a:lnTo>
                  <a:pt x="635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8143199" y="624707"/>
            <a:ext cx="17899" cy="2339876"/>
          </a:xfrm>
          <a:custGeom>
            <a:avLst/>
            <a:gdLst>
              <a:gd name="connsiteX0" fmla="*/ 6350 w 17899"/>
              <a:gd name="connsiteY0" fmla="*/ 2333526 h 2339876"/>
              <a:gd name="connsiteX1" fmla="*/ 6350 w 17899"/>
              <a:gd name="connsiteY1" fmla="*/ 6350 h 23398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7899" h="2339876">
                <a:moveTo>
                  <a:pt x="6350" y="2333526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8095984" y="2951884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8095984" y="2564754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8095984" y="2172891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8095984" y="1785754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8095984" y="1398835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8095984" y="1011844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8095984" y="624707"/>
            <a:ext cx="59914" cy="17899"/>
          </a:xfrm>
          <a:custGeom>
            <a:avLst/>
            <a:gdLst>
              <a:gd name="connsiteX0" fmla="*/ 53564 w 59914"/>
              <a:gd name="connsiteY0" fmla="*/ 6350 h 17899"/>
              <a:gd name="connsiteX1" fmla="*/ 6350 w 59914"/>
              <a:gd name="connsiteY1" fmla="*/ 6350 h 178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59914" h="17899">
                <a:moveTo>
                  <a:pt x="53564" y="635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-72882128" y="-80476736"/>
            <a:ext cx="164826960" cy="164547568"/>
          </a:xfrm>
          <a:custGeom>
            <a:avLst/>
            <a:gdLst>
              <a:gd name="connsiteX0" fmla="*/ 80645000 w 164826960"/>
              <a:gd name="connsiteY0" fmla="*/ 80645000 h 164547568"/>
              <a:gd name="connsiteX1" fmla="*/ 84181960 w 164826960"/>
              <a:gd name="connsiteY1" fmla="*/ 80645000 h 164547568"/>
              <a:gd name="connsiteX2" fmla="*/ 84181960 w 164826960"/>
              <a:gd name="connsiteY2" fmla="*/ 83902576 h 164547568"/>
              <a:gd name="connsiteX3" fmla="*/ 80645000 w 164826960"/>
              <a:gd name="connsiteY3" fmla="*/ 83902576 h 164547568"/>
              <a:gd name="connsiteX4" fmla="*/ 80645000 w 164826960"/>
              <a:gd name="connsiteY4" fmla="*/ 80645000 h 16454756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64826960" h="164547568">
                <a:moveTo>
                  <a:pt x="80645000" y="80645000"/>
                </a:moveTo>
                <a:lnTo>
                  <a:pt x="84181960" y="80645000"/>
                </a:lnTo>
                <a:lnTo>
                  <a:pt x="84181960" y="83902576"/>
                </a:lnTo>
                <a:lnTo>
                  <a:pt x="80645000" y="83902576"/>
                </a:lnTo>
                <a:lnTo>
                  <a:pt x="80645000" y="8064500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05700" y="3644900"/>
            <a:ext cx="4064000" cy="2971800"/>
          </a:xfrm>
          <a:prstGeom prst="rect">
            <a:avLst/>
          </a:prstGeom>
          <a:noFill/>
        </p:spPr>
      </p:pic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91400" y="6832600"/>
            <a:ext cx="4457700" cy="2540000"/>
          </a:xfrm>
          <a:prstGeom prst="rect">
            <a:avLst/>
          </a:prstGeom>
          <a:noFill/>
        </p:spPr>
      </p:pic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216900" y="3073400"/>
            <a:ext cx="4699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5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Fundamental</a:t>
            </a:r>
          </a:p>
        </p:txBody>
      </p:sp>
      <p:sp>
        <p:nvSpPr>
          <p:cNvPr id="24" name="TextBox 1"/>
          <p:cNvSpPr txBox="1"/>
          <p:nvPr/>
        </p:nvSpPr>
        <p:spPr>
          <a:xfrm>
            <a:off x="9118600" y="3073400"/>
            <a:ext cx="2286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5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Médio</a:t>
            </a:r>
          </a:p>
        </p:txBody>
      </p:sp>
      <p:sp>
        <p:nvSpPr>
          <p:cNvPr id="25" name="TextBox 1"/>
          <p:cNvSpPr txBox="1"/>
          <p:nvPr/>
        </p:nvSpPr>
        <p:spPr>
          <a:xfrm>
            <a:off x="9855200" y="3073400"/>
            <a:ext cx="3048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5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Superior</a:t>
            </a:r>
          </a:p>
        </p:txBody>
      </p:sp>
      <p:sp>
        <p:nvSpPr>
          <p:cNvPr id="26" name="TextBox 1"/>
          <p:cNvSpPr txBox="1"/>
          <p:nvPr/>
        </p:nvSpPr>
        <p:spPr>
          <a:xfrm>
            <a:off x="10502900" y="3073400"/>
            <a:ext cx="5588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5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Pós-graduação</a:t>
            </a:r>
          </a:p>
        </p:txBody>
      </p:sp>
      <p:sp>
        <p:nvSpPr>
          <p:cNvPr id="27" name="TextBox 1"/>
          <p:cNvSpPr txBox="1"/>
          <p:nvPr/>
        </p:nvSpPr>
        <p:spPr>
          <a:xfrm rot="16200000">
            <a:off x="7988300" y="2895600"/>
            <a:ext cx="381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0</a:t>
            </a:r>
          </a:p>
        </p:txBody>
      </p:sp>
      <p:sp>
        <p:nvSpPr>
          <p:cNvPr id="28" name="TextBox 1"/>
          <p:cNvSpPr txBox="1"/>
          <p:nvPr/>
        </p:nvSpPr>
        <p:spPr>
          <a:xfrm rot="16200000">
            <a:off x="7950200" y="25146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100</a:t>
            </a:r>
          </a:p>
        </p:txBody>
      </p:sp>
      <p:sp>
        <p:nvSpPr>
          <p:cNvPr id="29" name="TextBox 1"/>
          <p:cNvSpPr txBox="1"/>
          <p:nvPr/>
        </p:nvSpPr>
        <p:spPr>
          <a:xfrm rot="16200000">
            <a:off x="7950200" y="21209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200</a:t>
            </a:r>
          </a:p>
        </p:txBody>
      </p:sp>
      <p:sp>
        <p:nvSpPr>
          <p:cNvPr id="30" name="TextBox 1"/>
          <p:cNvSpPr txBox="1"/>
          <p:nvPr/>
        </p:nvSpPr>
        <p:spPr>
          <a:xfrm rot="16200000">
            <a:off x="7950200" y="17272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300</a:t>
            </a:r>
          </a:p>
        </p:txBody>
      </p:sp>
      <p:sp>
        <p:nvSpPr>
          <p:cNvPr id="31" name="TextBox 1"/>
          <p:cNvSpPr txBox="1"/>
          <p:nvPr/>
        </p:nvSpPr>
        <p:spPr>
          <a:xfrm rot="16200000">
            <a:off x="7950200" y="13462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400</a:t>
            </a:r>
          </a:p>
        </p:txBody>
      </p:sp>
      <p:sp>
        <p:nvSpPr>
          <p:cNvPr id="32" name="TextBox 1"/>
          <p:cNvSpPr txBox="1"/>
          <p:nvPr/>
        </p:nvSpPr>
        <p:spPr>
          <a:xfrm rot="16200000">
            <a:off x="7950200" y="9525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500</a:t>
            </a:r>
          </a:p>
        </p:txBody>
      </p:sp>
      <p:sp>
        <p:nvSpPr>
          <p:cNvPr id="33" name="TextBox 1"/>
          <p:cNvSpPr txBox="1"/>
          <p:nvPr/>
        </p:nvSpPr>
        <p:spPr>
          <a:xfrm rot="16200000">
            <a:off x="7950200" y="571500"/>
            <a:ext cx="1270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66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600</a:t>
            </a:r>
          </a:p>
        </p:txBody>
      </p:sp>
      <p:sp>
        <p:nvSpPr>
          <p:cNvPr id="34" name="TextBox 1"/>
          <p:cNvSpPr txBox="1"/>
          <p:nvPr/>
        </p:nvSpPr>
        <p:spPr>
          <a:xfrm>
            <a:off x="850900" y="2806700"/>
            <a:ext cx="48895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EXPOSIÇÃO</a:t>
            </a:r>
          </a:p>
        </p:txBody>
      </p:sp>
      <p:sp>
        <p:nvSpPr>
          <p:cNvPr id="35" name="TextBox 1"/>
          <p:cNvSpPr txBox="1"/>
          <p:nvPr/>
        </p:nvSpPr>
        <p:spPr>
          <a:xfrm>
            <a:off x="495300" y="3975100"/>
            <a:ext cx="5600700" cy="4889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39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Antes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exposição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necessário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faça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trabalho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revisão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correção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nos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tentativa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eliminar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possíveis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enganos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elaboração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relatório.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Inicialmente,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podem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classiﬁcados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"qualitativos"</a:t>
            </a:r>
            <a:r>
              <a:rPr lang="en-US" altLang="zh-CN" sz="292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</a:p>
          <a:p>
            <a:pPr>
              <a:lnSpc>
                <a:spcPts val="3300"/>
              </a:lnSpc>
              <a:tabLst>
                <a:tab pos="190500" algn="l"/>
                <a:tab pos="254000" algn="l"/>
                <a:tab pos="266700" algn="l"/>
                <a:tab pos="381000" algn="l"/>
                <a:tab pos="495300" algn="l"/>
                <a:tab pos="571500" algn="l"/>
                <a:tab pos="685800" algn="l"/>
                <a:tab pos="1066800" algn="l"/>
                <a:tab pos="1765300" algn="l"/>
              </a:tabLst>
            </a:pPr>
            <a:r>
              <a:rPr lang="en-US" altLang="zh-CN" dirty="0"/>
              <a:t>									</a:t>
            </a:r>
            <a:r>
              <a:rPr lang="en-US" altLang="zh-CN" sz="292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"quantitativos".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>
            <a:extLst>
              <a:ext uri="{FF2B5EF4-FFF2-40B4-BE49-F238E27FC236}">
                <a16:creationId xmlns:a16="http://schemas.microsoft.com/office/drawing/2014/main" id="{BE3E520B-B89E-480B-B734-9790C0227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1600" y="1447800"/>
            <a:ext cx="152400" cy="3721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/>
            </a:pPr>
            <a:r>
              <a:rPr lang="en-US" altLang="zh-CN" sz="249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/>
            </a:pPr>
            <a:r>
              <a:rPr lang="en-US" altLang="zh-CN" sz="249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44500" y="495300"/>
            <a:ext cx="8928100" cy="5651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5400"/>
              </a:lnSpc>
              <a:tabLst>
                <a:tab pos="3175000" algn="l"/>
              </a:tabLst>
            </a:pPr>
            <a:r>
              <a:rPr lang="en-US" altLang="zh-CN" dirty="0"/>
              <a:t>	</a:t>
            </a:r>
            <a:r>
              <a:rPr lang="en-US" altLang="zh-CN" sz="482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GRÁFICO</a:t>
            </a:r>
            <a:r>
              <a:rPr lang="en-US" altLang="zh-CN" sz="482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2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482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2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BARRAS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7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Apresenta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categorizados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barras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retangulares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correspondentes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proporcional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respectiva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Utilizado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realizar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comparações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entre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categorias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variável</a:t>
            </a:r>
          </a:p>
          <a:p>
            <a:pPr>
              <a:lnSpc>
                <a:spcPts val="3400"/>
              </a:lnSpc>
              <a:tabLst>
                <a:tab pos="3175000" algn="l"/>
              </a:tabLst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quantitativa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discreta.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1600" y="6375400"/>
            <a:ext cx="1524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44500" y="6362700"/>
            <a:ext cx="5003800" cy="863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Este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utilizado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vertical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30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horizontal.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6228643" y="6375400"/>
            <a:ext cx="6509457" cy="3098800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library(xlsx)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eb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"Plan1")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head(eb)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escolaridade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inscritos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#1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Fundamental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451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#2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en-US" altLang="zh-CN" sz="1400" b="1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Médio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627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Superior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292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#4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Pós-graduação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   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95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endParaRPr lang="en-US" altLang="zh-CN" dirty="0"/>
          </a:p>
          <a:p>
            <a:pPr>
              <a:lnSpc>
                <a:spcPts val="2200"/>
              </a:lnSpc>
              <a:tabLst>
                <a:tab pos="419100" algn="l"/>
              </a:tabLst>
            </a:pPr>
            <a:r>
              <a:rPr lang="en-US" altLang="zh-CN" sz="1400" b="1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barplot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(eb$inscritos,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names.arg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eb$escolaridade,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c("blue",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"green",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"red",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"lavender"),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dirty="0"/>
              <a:t>	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legend.text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eb$inscritos,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sub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"Gráﬁco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Barras",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main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</a:p>
          <a:p>
            <a:pPr>
              <a:lnSpc>
                <a:spcPts val="1600"/>
              </a:lnSpc>
              <a:tabLst>
                <a:tab pos="4191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"Número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Inscritos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Modalidade")</a:t>
            </a:r>
          </a:p>
        </p:txBody>
      </p:sp>
      <p:pic>
        <p:nvPicPr>
          <p:cNvPr id="10" name="Imagem 9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D3A5DCF4-1F50-4FAE-A49E-0C2AFC0EB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643" y="1600201"/>
            <a:ext cx="6674557" cy="4191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46200" y="0"/>
            <a:ext cx="10388600" cy="7340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333500" y="7188200"/>
            <a:ext cx="10325100" cy="76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0"/>
              </a:lnSpc>
              <a:tabLst/>
            </a:pPr>
            <a:r>
              <a:rPr lang="en-US" altLang="zh-CN" sz="53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NOÇÕES</a:t>
            </a:r>
            <a:r>
              <a:rPr lang="en-US" altLang="zh-CN" sz="53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53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BÁSICAS</a:t>
            </a:r>
            <a:r>
              <a:rPr lang="en-US" altLang="zh-CN" sz="53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53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53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53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3378200" y="8255000"/>
            <a:ext cx="6248400" cy="546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300"/>
              </a:lnSpc>
              <a:tabLst/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Utilizando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Ferramenta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">
            <a:extLst>
              <a:ext uri="{FF2B5EF4-FFF2-40B4-BE49-F238E27FC236}">
                <a16:creationId xmlns:a16="http://schemas.microsoft.com/office/drawing/2014/main" id="{6964D744-CC8E-4BED-84BE-702423C50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597400" y="317500"/>
            <a:ext cx="3797300" cy="698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5500"/>
              </a:lnSpc>
              <a:tabLst/>
            </a:pPr>
            <a:r>
              <a:rPr lang="en-US" altLang="zh-CN" sz="489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HISTOGRAMA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406400" y="1460500"/>
            <a:ext cx="127000" cy="276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sz="208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/>
            </a:pPr>
            <a:r>
              <a:rPr lang="en-US" altLang="zh-CN" sz="208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/>
            </a:pPr>
            <a:r>
              <a:rPr lang="en-US" altLang="zh-CN" sz="208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698500" y="1473200"/>
            <a:ext cx="5346700" cy="394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Representação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distribuição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quantitativos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contínuos.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absolutos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relativa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densidade.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Assim,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construir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histograma,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retângulo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deverá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ter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área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proporcional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relativa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absoluta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correspondente.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406400" y="5664200"/>
            <a:ext cx="127000" cy="29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sz="208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8" name="TextBox 1"/>
          <p:cNvSpPr txBox="1"/>
          <p:nvPr/>
        </p:nvSpPr>
        <p:spPr>
          <a:xfrm>
            <a:off x="698500" y="5638800"/>
            <a:ext cx="5486400" cy="723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caso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intervalos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tamanhos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(amplitudes)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iguais,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alturas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</a:p>
        </p:txBody>
      </p:sp>
      <p:sp>
        <p:nvSpPr>
          <p:cNvPr id="19" name="TextBox 1"/>
          <p:cNvSpPr txBox="1"/>
          <p:nvPr/>
        </p:nvSpPr>
        <p:spPr>
          <a:xfrm>
            <a:off x="698500" y="6388100"/>
            <a:ext cx="5422900" cy="1092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retângulos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serão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iguais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relativas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(ou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iguais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absolutas)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intervalos</a:t>
            </a:r>
            <a:r>
              <a:rPr lang="en-US" altLang="zh-CN" sz="254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4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correspondentes.</a:t>
            </a:r>
          </a:p>
        </p:txBody>
      </p:sp>
      <p:sp>
        <p:nvSpPr>
          <p:cNvPr id="31" name="TextBox 1"/>
          <p:cNvSpPr txBox="1"/>
          <p:nvPr/>
        </p:nvSpPr>
        <p:spPr>
          <a:xfrm>
            <a:off x="7465697" y="6083300"/>
            <a:ext cx="5486400" cy="311555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eh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"Plan2")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head(eh)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eixos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#1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4.8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#2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4.9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5.1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#4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4.8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#5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5.1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#6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4.9</a:t>
            </a:r>
            <a:endParaRPr lang="en-US" altLang="zh-CN" dirty="0"/>
          </a:p>
          <a:p>
            <a:pPr>
              <a:lnSpc>
                <a:spcPts val="2200"/>
              </a:lnSpc>
              <a:tabLst>
                <a:tab pos="254000" algn="l"/>
                <a:tab pos="889000" algn="l"/>
              </a:tabLst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hist(eh$eixos,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main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"Histograma",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labels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TRUE,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dirty="0"/>
              <a:t>	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c("blue",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"green",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"red",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"lavender",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"mistyrose",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dirty="0"/>
              <a:t>		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"cornsilk",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"purple",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"yellow"),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dirty="0"/>
              <a:t>	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ylab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"Frequência",</a:t>
            </a:r>
          </a:p>
          <a:p>
            <a:pPr>
              <a:lnSpc>
                <a:spcPts val="1600"/>
              </a:lnSpc>
              <a:tabLst>
                <a:tab pos="254000" algn="l"/>
                <a:tab pos="889000" algn="l"/>
              </a:tabLst>
            </a:pPr>
            <a:r>
              <a:rPr lang="en-US" altLang="zh-CN" dirty="0"/>
              <a:t>	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xlab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"Dados")</a:t>
            </a:r>
          </a:p>
        </p:txBody>
      </p:sp>
      <p:pic>
        <p:nvPicPr>
          <p:cNvPr id="34" name="Imagem 33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AA29A42-8657-4E42-84ED-2FC0179BA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767" y="1460500"/>
            <a:ext cx="6654330" cy="41783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66A04BCE-16A9-4DEF-9F79-C21955CFE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1778000"/>
            <a:ext cx="127000" cy="3873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5918200"/>
            <a:ext cx="1270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98500" y="5930900"/>
            <a:ext cx="5270500" cy="1841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construir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tipo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pizza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necessário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determinar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ângulo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setores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circulares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correspondentes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contribuição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percentual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total.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698500" y="495300"/>
            <a:ext cx="8318500" cy="558614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6200"/>
              </a:lnSpc>
              <a:tabLst>
                <a:tab pos="2832100" algn="l"/>
                <a:tab pos="6616700" algn="l"/>
              </a:tabLst>
            </a:pPr>
            <a:r>
              <a:rPr lang="en-US" altLang="zh-CN" dirty="0"/>
              <a:t>	</a:t>
            </a:r>
            <a:r>
              <a:rPr lang="en-US" altLang="zh-CN" sz="547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GRÁFICO</a:t>
            </a:r>
            <a:r>
              <a:rPr lang="en-US" altLang="zh-CN" sz="547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547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547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547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PIZZA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Também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conhecido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9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setores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circular.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Diagrama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circular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onde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</a:p>
          <a:p>
            <a:pPr>
              <a:lnSpc>
                <a:spcPts val="29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categoria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proporcionais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respectivas</a:t>
            </a:r>
          </a:p>
          <a:p>
            <a:pPr>
              <a:lnSpc>
                <a:spcPts val="29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vir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acompanhado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9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porcentagens.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2832100" algn="l"/>
                <a:tab pos="66167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qualitativos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nominais.</a:t>
            </a:r>
          </a:p>
          <a:p>
            <a:pPr>
              <a:lnSpc>
                <a:spcPts val="1900"/>
              </a:lnSpc>
              <a:tabLst>
                <a:tab pos="2832100" algn="l"/>
                <a:tab pos="6616700" algn="l"/>
              </a:tabLst>
            </a:pPr>
            <a:r>
              <a:rPr lang="en-US" altLang="zh-CN" dirty="0"/>
              <a:t>		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Pizza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7315200" y="5930900"/>
            <a:ext cx="5511800" cy="380681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13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ep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"Plan3")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head(ep)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          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ccusto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defeitos</a:t>
            </a:r>
          </a:p>
          <a:p>
            <a:pPr>
              <a:lnSpc>
                <a:spcPts val="13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#1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Pré-usinagem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9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#2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Tratamento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térmico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12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   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Fundição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10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#4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 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Usinagem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45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#5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Tratamento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superﬁcial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13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Calculando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porcentagem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#Rótulos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ﬁgura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lbls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ep$ccusto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pct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round(ep$defeitos/sum(ep$defeitos)*100,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digits=1)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lbls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paste(lbls,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pct)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acrescentar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percentuais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rótulos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lbls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paste(lbls,"%",sep="")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acrescentar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símbolo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"%"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rótulos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labels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lbls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pie(ep$defeitos,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labels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lbls,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edges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200,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radius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0.8,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dirty="0"/>
              <a:t>	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clockwise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TRUE,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angle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45,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main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"Gráﬁco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Pizza",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dirty="0"/>
              <a:t>	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c("blue",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"lavender",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"mistyrose",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"cornsilk",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"purple"),</a:t>
            </a:r>
          </a:p>
          <a:p>
            <a:pPr>
              <a:lnSpc>
                <a:spcPts val="1400"/>
              </a:lnSpc>
              <a:tabLst>
                <a:tab pos="177800" algn="l"/>
              </a:tabLst>
            </a:pPr>
            <a:r>
              <a:rPr lang="en-US" altLang="zh-CN" dirty="0"/>
              <a:t>	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lty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NULL)</a:t>
            </a:r>
          </a:p>
        </p:txBody>
      </p:sp>
      <p:pic>
        <p:nvPicPr>
          <p:cNvPr id="11" name="Imagem 10" descr="Uma imagem contendo flor&#10;&#10;Descrição gerada automaticamente">
            <a:extLst>
              <a:ext uri="{FF2B5EF4-FFF2-40B4-BE49-F238E27FC236}">
                <a16:creationId xmlns:a16="http://schemas.microsoft.com/office/drawing/2014/main" id="{C6EFC4F3-E103-4380-802B-9BE6058FF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0" y="1419757"/>
            <a:ext cx="6133123" cy="385103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73900" y="5397500"/>
            <a:ext cx="5613400" cy="42164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79400" y="1701800"/>
            <a:ext cx="114300" cy="3632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/>
            </a:pP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571500" y="838200"/>
            <a:ext cx="12014200" cy="457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7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	</a:t>
            </a:r>
            <a:r>
              <a:rPr lang="en-US" altLang="zh-CN" sz="417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ESTATÍSTICAS</a:t>
            </a:r>
            <a:r>
              <a:rPr lang="en-US" altLang="zh-CN" sz="417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17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DESCRITIVAS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100"/>
              </a:lnSpc>
              <a:tabLst>
                <a:tab pos="749300" algn="l"/>
                <a:tab pos="26162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resumem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descrevem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dados.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Apenas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"descrevem"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dados,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representam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generalizações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população.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básicas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análise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descritiva: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</a:t>
            </a: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</a:t>
            </a: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dispersão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</a:t>
            </a: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quartis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</a:t>
            </a: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coeﬁciente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assimetria</a:t>
            </a:r>
          </a:p>
          <a:p>
            <a:pPr>
              <a:lnSpc>
                <a:spcPts val="2900"/>
              </a:lnSpc>
              <a:tabLst>
                <a:tab pos="749300" algn="l"/>
                <a:tab pos="2616200" algn="l"/>
              </a:tabLst>
            </a:pPr>
            <a:r>
              <a:rPr lang="en-US" altLang="zh-CN" dirty="0"/>
              <a:t>	</a:t>
            </a:r>
            <a:r>
              <a:rPr lang="en-US" altLang="zh-CN" sz="2118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‣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coeﬁciente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curtose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900"/>
              </a:lnSpc>
              <a:tabLst>
                <a:tab pos="749300" algn="l"/>
                <a:tab pos="2616200" algn="l"/>
              </a:tabLst>
            </a:pP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técnica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estender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conclusões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inferência</a:t>
            </a:r>
            <a:r>
              <a:rPr lang="en-US" altLang="zh-CN" sz="258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584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!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5792836" y="7422852"/>
            <a:ext cx="990103" cy="680045"/>
          </a:xfrm>
          <a:custGeom>
            <a:avLst/>
            <a:gdLst>
              <a:gd name="connsiteX0" fmla="*/ 177303 w 990103"/>
              <a:gd name="connsiteY0" fmla="*/ 448829 h 680045"/>
              <a:gd name="connsiteX1" fmla="*/ 177303 w 990103"/>
              <a:gd name="connsiteY1" fmla="*/ 680045 h 680045"/>
              <a:gd name="connsiteX2" fmla="*/ 990103 w 990103"/>
              <a:gd name="connsiteY2" fmla="*/ 340022 h 680045"/>
              <a:gd name="connsiteX3" fmla="*/ 177303 w 990103"/>
              <a:gd name="connsiteY3" fmla="*/ 0 h 680045"/>
              <a:gd name="connsiteX4" fmla="*/ 177303 w 990103"/>
              <a:gd name="connsiteY4" fmla="*/ 231215 h 680045"/>
              <a:gd name="connsiteX5" fmla="*/ 0 w 990103"/>
              <a:gd name="connsiteY5" fmla="*/ 231215 h 680045"/>
              <a:gd name="connsiteX6" fmla="*/ 0 w 990103"/>
              <a:gd name="connsiteY6" fmla="*/ 448829 h 680045"/>
              <a:gd name="connsiteX7" fmla="*/ 177303 w 990103"/>
              <a:gd name="connsiteY7" fmla="*/ 448829 h 68004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990103" h="680045">
                <a:moveTo>
                  <a:pt x="177303" y="448829"/>
                </a:moveTo>
                <a:lnTo>
                  <a:pt x="177303" y="680045"/>
                </a:lnTo>
                <a:lnTo>
                  <a:pt x="990103" y="340022"/>
                </a:lnTo>
                <a:lnTo>
                  <a:pt x="177303" y="0"/>
                </a:lnTo>
                <a:lnTo>
                  <a:pt x="177303" y="231215"/>
                </a:lnTo>
                <a:lnTo>
                  <a:pt x="0" y="231215"/>
                </a:lnTo>
                <a:lnTo>
                  <a:pt x="0" y="448829"/>
                </a:lnTo>
                <a:lnTo>
                  <a:pt x="177303" y="448829"/>
                </a:lnTo>
              </a:path>
            </a:pathLst>
          </a:custGeom>
          <a:solidFill>
            <a:srgbClr val="EB3D44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1300" y="2527300"/>
            <a:ext cx="266700" cy="2794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37100" y="6299200"/>
            <a:ext cx="1727200" cy="520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86000" y="7518400"/>
            <a:ext cx="3327400" cy="4953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34300" y="4622800"/>
            <a:ext cx="1816100" cy="5080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14300" y="1155700"/>
            <a:ext cx="88900" cy="2819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508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317500" y="431800"/>
            <a:ext cx="12077700" cy="359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>
                <a:tab pos="254000" algn="l"/>
                <a:tab pos="3670300" algn="l"/>
              </a:tabLst>
            </a:pPr>
            <a:r>
              <a:rPr lang="en-US" altLang="zh-CN" dirty="0"/>
              <a:t>		</a:t>
            </a: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28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8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28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-</a:t>
            </a:r>
            <a:r>
              <a:rPr lang="en-US" altLang="zh-CN" sz="28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500"/>
              </a:lnSpc>
              <a:tabLst>
                <a:tab pos="254000" algn="l"/>
                <a:tab pos="36703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série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orientando-nos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à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distribuição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eixo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horizontal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</a:p>
          <a:p>
            <a:pPr>
              <a:lnSpc>
                <a:spcPts val="2400"/>
              </a:lnSpc>
              <a:tabLst>
                <a:tab pos="254000" algn="l"/>
                <a:tab pos="36703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gráﬁco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curva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>
                <a:tab pos="254000" algn="l"/>
                <a:tab pos="36703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x: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indivíduo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>
                <a:tab pos="254000" algn="l"/>
                <a:tab pos="3670300" algn="l"/>
              </a:tabLst>
            </a:pPr>
            <a:r>
              <a:rPr lang="en-US" altLang="zh-CN" dirty="0"/>
              <a:t>	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: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amostral.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>
                <a:tab pos="254000" algn="l"/>
                <a:tab pos="3670300" algn="l"/>
              </a:tabLst>
            </a:pPr>
            <a:r>
              <a:rPr lang="en-US" altLang="zh-CN" sz="184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: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tamanho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amostral.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>
                <a:tab pos="254000" algn="l"/>
                <a:tab pos="3670300" algn="l"/>
              </a:tabLst>
            </a:pP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populacional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155700" y="4241800"/>
            <a:ext cx="88900" cy="76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358900" y="4203700"/>
            <a:ext cx="106807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somando-se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todos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dividindo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resultado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pelo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total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Numa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populacional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14300" y="5321300"/>
            <a:ext cx="88900" cy="215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317500" y="5295900"/>
            <a:ext cx="52324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Amostral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Aritmética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Média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155700" y="5905500"/>
            <a:ext cx="88900" cy="76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358900" y="5867400"/>
            <a:ext cx="104521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somando-se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dividindo-se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resultado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pelo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Assim,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7010400" y="7086600"/>
            <a:ext cx="4940300" cy="2641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"Plan4")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head(ma)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#1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4.5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#2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4.6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4.5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#4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4.4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#5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4.5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xma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mean(ma$dado)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xma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4.5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2336800" y="8369300"/>
            <a:ext cx="28321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xma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(4.5+4.6+4.5+4.4+4.5)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/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xma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/>
            </a:pPr>
            <a:r>
              <a:rPr lang="en-US" altLang="zh-CN" sz="14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mean(4.5,4.6,4.5,4.4,4.5)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5186164" y="7010400"/>
            <a:ext cx="1405136" cy="1270000"/>
          </a:xfrm>
          <a:custGeom>
            <a:avLst/>
            <a:gdLst>
              <a:gd name="connsiteX0" fmla="*/ 592335 w 1405136"/>
              <a:gd name="connsiteY0" fmla="*/ 838200 h 1270000"/>
              <a:gd name="connsiteX1" fmla="*/ 592335 w 1405136"/>
              <a:gd name="connsiteY1" fmla="*/ 1270000 h 1270000"/>
              <a:gd name="connsiteX2" fmla="*/ 1405136 w 1405136"/>
              <a:gd name="connsiteY2" fmla="*/ 635000 h 1270000"/>
              <a:gd name="connsiteX3" fmla="*/ 592335 w 1405136"/>
              <a:gd name="connsiteY3" fmla="*/ 0 h 1270000"/>
              <a:gd name="connsiteX4" fmla="*/ 592335 w 1405136"/>
              <a:gd name="connsiteY4" fmla="*/ 431800 h 1270000"/>
              <a:gd name="connsiteX5" fmla="*/ 0 w 1405136"/>
              <a:gd name="connsiteY5" fmla="*/ 431800 h 1270000"/>
              <a:gd name="connsiteX6" fmla="*/ 0 w 1405136"/>
              <a:gd name="connsiteY6" fmla="*/ 838200 h 1270000"/>
              <a:gd name="connsiteX7" fmla="*/ 592335 w 1405136"/>
              <a:gd name="connsiteY7" fmla="*/ 838200 h 1270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405136" h="1270000">
                <a:moveTo>
                  <a:pt x="592335" y="838200"/>
                </a:moveTo>
                <a:lnTo>
                  <a:pt x="592335" y="1270000"/>
                </a:lnTo>
                <a:lnTo>
                  <a:pt x="1405136" y="635000"/>
                </a:lnTo>
                <a:lnTo>
                  <a:pt x="592335" y="0"/>
                </a:lnTo>
                <a:lnTo>
                  <a:pt x="592335" y="431800"/>
                </a:lnTo>
                <a:lnTo>
                  <a:pt x="0" y="431800"/>
                </a:lnTo>
                <a:lnTo>
                  <a:pt x="0" y="838200"/>
                </a:lnTo>
                <a:lnTo>
                  <a:pt x="592335" y="838200"/>
                </a:lnTo>
              </a:path>
            </a:pathLst>
          </a:custGeom>
          <a:solidFill>
            <a:srgbClr val="808785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4191000"/>
            <a:ext cx="254000" cy="381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0100" y="6096000"/>
            <a:ext cx="1955800" cy="4953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92100" y="6197600"/>
            <a:ext cx="3721100" cy="280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isto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Classiﬁcados: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istamd=sort(md$dados,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decreasing=F)</a:t>
            </a:r>
          </a:p>
          <a:p>
            <a:pPr>
              <a:lnSpc>
                <a:spcPts val="2100"/>
              </a:lnSpc>
              <a:tabLst/>
            </a:pP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listamd</a:t>
            </a:r>
          </a:p>
          <a:p>
            <a:pPr>
              <a:lnSpc>
                <a:spcPts val="2200"/>
              </a:lnSpc>
              <a:tabLst/>
            </a:pP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65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67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  <a:p>
            <a:pPr>
              <a:lnSpc>
                <a:spcPts val="2200"/>
              </a:lnSpc>
              <a:tabLst/>
            </a:pP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xbarra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(68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+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69)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/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</a:t>
            </a:r>
          </a:p>
          <a:p>
            <a:pPr>
              <a:lnSpc>
                <a:spcPts val="2200"/>
              </a:lnSpc>
              <a:tabLst/>
            </a:pP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xbarra</a:t>
            </a:r>
          </a:p>
          <a:p>
            <a:pPr>
              <a:lnSpc>
                <a:spcPts val="2200"/>
              </a:lnSpc>
              <a:tabLst/>
            </a:pP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68.5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254000" y="1358900"/>
            <a:ext cx="6477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197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977900" y="355600"/>
            <a:ext cx="11468100" cy="138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000"/>
              </a:lnSpc>
              <a:tabLst>
                <a:tab pos="2120900" algn="l"/>
              </a:tabLst>
            </a:pPr>
            <a:r>
              <a:rPr lang="en-US" altLang="zh-CN" dirty="0"/>
              <a:t>	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-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>
                <a:tab pos="2120900" algn="l"/>
              </a:tabLst>
            </a:pP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devemos,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primeiro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lugar,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ordenar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254000" y="2209800"/>
            <a:ext cx="406400" cy="1155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197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/>
            </a:pPr>
            <a:r>
              <a:rPr lang="en-US" altLang="zh-CN" sz="197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749300" y="2209800"/>
            <a:ext cx="10960100" cy="1155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ímpar,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será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observação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central.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/>
            </a:pP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par,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será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aritmética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duas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54000" y="3505200"/>
            <a:ext cx="12395200" cy="266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>
                <a:tab pos="38100" algn="l"/>
                <a:tab pos="101600" algn="l"/>
              </a:tabLst>
            </a:pPr>
            <a:r>
              <a:rPr lang="en-US" altLang="zh-CN" dirty="0"/>
              <a:t>		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centrais.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38100" algn="l"/>
                <a:tab pos="101600" algn="l"/>
              </a:tabLst>
            </a:pPr>
            <a:r>
              <a:rPr lang="en-US" altLang="zh-CN" sz="197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241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1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Notação:</a:t>
            </a:r>
          </a:p>
          <a:p>
            <a:pPr>
              <a:lnSpc>
                <a:spcPts val="3400"/>
              </a:lnSpc>
              <a:tabLst>
                <a:tab pos="38100" algn="l"/>
                <a:tab pos="1016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Consideremos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seguintes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correspondentes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comprimentos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8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rolos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ﬁo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aço: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65,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72,</a:t>
            </a:r>
          </a:p>
          <a:p>
            <a:pPr>
              <a:lnSpc>
                <a:spcPts val="2800"/>
              </a:lnSpc>
              <a:tabLst>
                <a:tab pos="38100" algn="l"/>
                <a:tab pos="1016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67,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</a:t>
            </a:r>
          </a:p>
          <a:p>
            <a:pPr>
              <a:lnSpc>
                <a:spcPts val="2800"/>
              </a:lnSpc>
              <a:tabLst>
                <a:tab pos="38100" algn="l"/>
                <a:tab pos="1016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Ordenando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temos: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65,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67,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72.</a:t>
            </a:r>
          </a:p>
          <a:p>
            <a:pPr>
              <a:lnSpc>
                <a:spcPts val="2800"/>
              </a:lnSpc>
              <a:tabLst>
                <a:tab pos="38100" algn="l"/>
                <a:tab pos="1016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pela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média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centrais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7277100" y="6388100"/>
            <a:ext cx="4203700" cy="3365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md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"Plan5")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head(md)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#1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65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#2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#4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#5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#6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67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median(md$dados)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68.5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1435100"/>
            <a:ext cx="88900" cy="2425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09600" y="419100"/>
            <a:ext cx="8991600" cy="3492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000"/>
              </a:lnSpc>
              <a:tabLst>
                <a:tab pos="2794000" algn="l"/>
              </a:tabLst>
            </a:pPr>
            <a:r>
              <a:rPr lang="en-US" altLang="zh-CN" dirty="0"/>
              <a:t>	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-</a:t>
            </a:r>
            <a:r>
              <a:rPr lang="en-US" altLang="zh-CN" sz="352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2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>
                <a:tab pos="27940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apresenta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frequência.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>
                <a:tab pos="27940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possui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embutida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padrão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>
                <a:tab pos="27940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Então,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criamos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usuário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>
                <a:tab pos="27940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leva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vetor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entrada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dá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saída.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>
                <a:tab pos="27940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frequentemente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utilizada,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muito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útil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categóricos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discretos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69900" y="4445000"/>
            <a:ext cx="7670800" cy="3721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Moda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moda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"Plan5")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head(moda)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Create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the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function.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getmode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function(v)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{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dirty="0"/>
              <a:t>	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uniqv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unique(v)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dirty="0"/>
              <a:t>	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uniqv[which.max(tabulate(match(v,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uniqv)))]</a:t>
            </a:r>
          </a:p>
          <a:p>
            <a:pPr>
              <a:lnSpc>
                <a:spcPts val="20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}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##[1]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65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67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68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Calculate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the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using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the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user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function.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result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getmode(md$dados)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print(result)</a:t>
            </a:r>
          </a:p>
          <a:p>
            <a:pPr>
              <a:lnSpc>
                <a:spcPts val="2100"/>
              </a:lnSpc>
              <a:tabLst>
                <a:tab pos="127000" algn="l"/>
              </a:tabLst>
            </a:pP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43400" y="3352800"/>
            <a:ext cx="3568700" cy="4064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1100" y="3886200"/>
            <a:ext cx="1473200" cy="29210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1300" y="7035800"/>
            <a:ext cx="9461500" cy="21209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04800" y="1066800"/>
            <a:ext cx="8128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Dispersão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168400" y="330200"/>
            <a:ext cx="8001000" cy="965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2654300" algn="l"/>
              </a:tabLst>
            </a:pPr>
            <a:r>
              <a:rPr lang="en-US" altLang="zh-CN" dirty="0"/>
              <a:t>	</a:t>
            </a:r>
            <a:r>
              <a:rPr lang="en-US" altLang="zh-CN" sz="39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39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9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DISPERSÃO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200"/>
              </a:lnSpc>
              <a:tabLst>
                <a:tab pos="2654300" algn="l"/>
              </a:tabLst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sinônimo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variação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variabilidade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4800" y="1536700"/>
            <a:ext cx="3937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749300" y="1536700"/>
            <a:ext cx="49149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dispersão,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duas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usadas: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desvio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padrão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304800" y="2019300"/>
            <a:ext cx="8382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25500" y="2501900"/>
            <a:ext cx="203200" cy="68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79500" y="2501900"/>
            <a:ext cx="7162800" cy="68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deﬁnida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sendo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diferença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entre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denotada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825500" y="3454400"/>
            <a:ext cx="11049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Considerando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981200" y="3454400"/>
            <a:ext cx="22352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ordenado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825500" y="3924300"/>
            <a:ext cx="2032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079500" y="3924300"/>
            <a:ext cx="25273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por: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304800" y="4406900"/>
            <a:ext cx="5461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1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901700" y="4406900"/>
            <a:ext cx="75057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máximo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mínimo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60,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temos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é: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-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b="1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12</a:t>
            </a:r>
            <a:r>
              <a:rPr lang="en-US" altLang="zh-CN" sz="14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18" name="TextBox 1"/>
          <p:cNvSpPr txBox="1"/>
          <p:nvPr/>
        </p:nvSpPr>
        <p:spPr>
          <a:xfrm>
            <a:off x="355600" y="4902200"/>
            <a:ext cx="5422900" cy="1689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Amplitude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ampl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"Plan5")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head(ampl)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range(ampl)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72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diff(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range(ampl)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)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7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12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2065000" cy="763270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9100" y="914400"/>
            <a:ext cx="11137900" cy="8445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102100" y="304800"/>
            <a:ext cx="47879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49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MEDIDAS</a:t>
            </a:r>
            <a:r>
              <a:rPr lang="en-US" altLang="zh-CN" sz="3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49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49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DISPERSÃO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550400" y="6870700"/>
            <a:ext cx="3390900" cy="482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877300" y="7404100"/>
            <a:ext cx="3213100" cy="45720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03200" y="1041400"/>
            <a:ext cx="88900" cy="215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06400" y="355600"/>
            <a:ext cx="11176000" cy="1270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900"/>
              </a:lnSpc>
              <a:tabLst>
                <a:tab pos="5003800" algn="l"/>
              </a:tabLst>
            </a:pPr>
            <a:r>
              <a:rPr lang="en-US" altLang="zh-CN" dirty="0"/>
              <a:t>	</a:t>
            </a:r>
            <a:r>
              <a:rPr lang="en-US" altLang="zh-CN" sz="4392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QUARTIS</a:t>
            </a:r>
          </a:p>
          <a:p>
            <a:pPr>
              <a:lnSpc>
                <a:spcPts val="2500"/>
              </a:lnSpc>
              <a:tabLst>
                <a:tab pos="50038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partir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ordenado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ordem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crescente,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dividem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distribuição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quatro</a:t>
            </a:r>
          </a:p>
          <a:p>
            <a:pPr>
              <a:lnSpc>
                <a:spcPts val="2400"/>
              </a:lnSpc>
              <a:tabLst>
                <a:tab pos="5003800" algn="l"/>
              </a:tabLst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partes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iguais.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244600" y="1955800"/>
            <a:ext cx="88900" cy="1320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447800" y="1917700"/>
            <a:ext cx="8204200" cy="1371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primeiro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quartil,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Q1,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deixa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25%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abaixo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75%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acima.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terceiro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quartil,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Q3,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deixa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75%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abaixo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25%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acima.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Q2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mediana,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deixa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50%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abaixo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50%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acima.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203200" y="3619500"/>
            <a:ext cx="88900" cy="163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3594100"/>
            <a:ext cx="10591800" cy="1689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análise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descritivas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fundamental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resumirmos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algumas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  <a:p>
            <a:pPr>
              <a:lnSpc>
                <a:spcPts val="25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utilizadas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tomada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decisão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formação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modelos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paramétricos.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Deﬁniremos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como: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244600" y="5575300"/>
            <a:ext cx="88900" cy="76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447800" y="5537200"/>
            <a:ext cx="34544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Mínimo: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amostra;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Máximo: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amostra;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203200" y="6692900"/>
            <a:ext cx="88900" cy="1092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900"/>
              </a:lnSpc>
              <a:tabLst/>
            </a:pPr>
            <a:r>
              <a:rPr lang="en-US" altLang="zh-CN" sz="1508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406400" y="6654800"/>
            <a:ext cx="11290300" cy="1130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Seja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número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total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j(n+1)/4,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j=1,2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3.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Desta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Qj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será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entre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Xk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Xk+1,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onde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k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inteiro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igual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j(n+1)/4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será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calculado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seguinte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forma: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Podemos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quando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$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k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$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inteiro,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quantil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será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próprio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Xk,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isto</a:t>
            </a:r>
            <a:r>
              <a:rPr lang="en-US" altLang="zh-CN" sz="184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4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é,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7900" y="2120900"/>
            <a:ext cx="10109200" cy="51054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092700" y="317500"/>
            <a:ext cx="2806700" cy="80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300"/>
              </a:lnSpc>
              <a:tabLst/>
            </a:pPr>
            <a:r>
              <a:rPr lang="en-US" altLang="zh-CN" sz="56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02400" y="6184900"/>
            <a:ext cx="6311900" cy="34163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1142" y="20782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990600"/>
            <a:ext cx="59690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INTRODUÇÃO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2933700"/>
            <a:ext cx="1905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17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2971800"/>
            <a:ext cx="12094658" cy="314823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100"/>
              </a:lnSpc>
              <a:tabLst/>
            </a:pP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(ou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ciência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Estatística)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técnicas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</a:p>
          <a:p>
            <a:pPr>
              <a:lnSpc>
                <a:spcPts val="5000"/>
              </a:lnSpc>
              <a:tabLst/>
            </a:pP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métodos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pesquisa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entre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outros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tópicos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envolve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</a:p>
          <a:p>
            <a:pPr>
              <a:lnSpc>
                <a:spcPts val="5100"/>
              </a:lnSpc>
              <a:tabLst/>
            </a:pP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planejamento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experimento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realizado,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</a:p>
          <a:p>
            <a:pPr>
              <a:lnSpc>
                <a:spcPts val="5200"/>
              </a:lnSpc>
              <a:tabLst/>
            </a:pP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qualiﬁcada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dados,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inferência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b="1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processamento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</a:p>
          <a:p>
            <a:pPr>
              <a:lnSpc>
                <a:spcPts val="5200"/>
              </a:lnSpc>
              <a:tabLst/>
            </a:pP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análise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disseminação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368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12000" y="1866900"/>
            <a:ext cx="5765800" cy="49911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778500" y="317500"/>
            <a:ext cx="14351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88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QUARTIL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292100" y="1079500"/>
            <a:ext cx="6604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Quartis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92100" y="1473200"/>
            <a:ext cx="47879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quartil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read.xlsx("estatistica_basica.xlsx",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sheetName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"Plan6")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292100" y="1866900"/>
            <a:ext cx="20066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listaq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sort(quartil$dados)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92100" y="2260600"/>
            <a:ext cx="762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min(listaq)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292100" y="2654300"/>
            <a:ext cx="508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60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292100" y="3060700"/>
            <a:ext cx="8001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max(listaq)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92100" y="3454400"/>
            <a:ext cx="508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77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292100" y="3848100"/>
            <a:ext cx="1892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q1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(length(listaq)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+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1)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/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292100" y="4241800"/>
            <a:ext cx="1651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#3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292100" y="4648200"/>
            <a:ext cx="685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listaq[q1]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292100" y="5041900"/>
            <a:ext cx="508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66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292100" y="5435600"/>
            <a:ext cx="6400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##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Logo,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etão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abaixo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66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estão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acima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66.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292100" y="5829300"/>
            <a:ext cx="2209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q3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&lt;-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3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*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(length(listaq)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+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1)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/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4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292100" y="6235700"/>
            <a:ext cx="4191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9</a:t>
            </a:r>
          </a:p>
        </p:txBody>
      </p:sp>
      <p:sp>
        <p:nvSpPr>
          <p:cNvPr id="18" name="TextBox 1"/>
          <p:cNvSpPr txBox="1"/>
          <p:nvPr/>
        </p:nvSpPr>
        <p:spPr>
          <a:xfrm>
            <a:off x="292100" y="6629400"/>
            <a:ext cx="685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listaq[q3]</a:t>
            </a:r>
          </a:p>
        </p:txBody>
      </p:sp>
      <p:sp>
        <p:nvSpPr>
          <p:cNvPr id="19" name="TextBox 1"/>
          <p:cNvSpPr txBox="1"/>
          <p:nvPr/>
        </p:nvSpPr>
        <p:spPr>
          <a:xfrm>
            <a:off x="292100" y="7023100"/>
            <a:ext cx="508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#[1]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71</a:t>
            </a:r>
          </a:p>
        </p:txBody>
      </p:sp>
      <p:sp>
        <p:nvSpPr>
          <p:cNvPr id="20" name="TextBox 1"/>
          <p:cNvSpPr txBox="1"/>
          <p:nvPr/>
        </p:nvSpPr>
        <p:spPr>
          <a:xfrm>
            <a:off x="292100" y="7416800"/>
            <a:ext cx="6731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##Portanto,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estão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abaixo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71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estão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acima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71.</a:t>
            </a:r>
          </a:p>
        </p:txBody>
      </p:sp>
      <p:sp>
        <p:nvSpPr>
          <p:cNvPr id="21" name="TextBox 1"/>
          <p:cNvSpPr txBox="1"/>
          <p:nvPr/>
        </p:nvSpPr>
        <p:spPr>
          <a:xfrm>
            <a:off x="292100" y="7823200"/>
            <a:ext cx="10795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quantile(listaq)</a:t>
            </a:r>
          </a:p>
        </p:txBody>
      </p:sp>
      <p:sp>
        <p:nvSpPr>
          <p:cNvPr id="22" name="TextBox 1"/>
          <p:cNvSpPr txBox="1"/>
          <p:nvPr/>
        </p:nvSpPr>
        <p:spPr>
          <a:xfrm>
            <a:off x="292100" y="8216900"/>
            <a:ext cx="18161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0%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25%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50%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75%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100%</a:t>
            </a:r>
          </a:p>
        </p:txBody>
      </p:sp>
      <p:sp>
        <p:nvSpPr>
          <p:cNvPr id="23" name="TextBox 1"/>
          <p:cNvSpPr txBox="1"/>
          <p:nvPr/>
        </p:nvSpPr>
        <p:spPr>
          <a:xfrm>
            <a:off x="292100" y="8610600"/>
            <a:ext cx="1701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#60.0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66.5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69.0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70.5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77.0</a:t>
            </a:r>
          </a:p>
        </p:txBody>
      </p:sp>
      <p:sp>
        <p:nvSpPr>
          <p:cNvPr id="24" name="TextBox 1"/>
          <p:cNvSpPr txBox="1"/>
          <p:nvPr/>
        </p:nvSpPr>
        <p:spPr>
          <a:xfrm>
            <a:off x="292100" y="9004300"/>
            <a:ext cx="65532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boxplot(quantile(listaq)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pch=15,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main="Quartiz"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"lightblue",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pars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list(boxwex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=</a:t>
            </a:r>
            <a:r>
              <a:rPr lang="en-US" altLang="zh-CN" sz="11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1))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3009900"/>
            <a:ext cx="165100" cy="215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735" dirty="0">
                <a:solidFill>
                  <a:srgbClr val="535353"/>
                </a:solidFill>
                <a:latin typeface="Zapf Dingbats" pitchFamily="18" charset="0"/>
                <a:cs typeface="Zapf Dingbats" pitchFamily="18" charset="0"/>
              </a:rPr>
              <a:t>✦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47700" y="1041400"/>
            <a:ext cx="10617200" cy="262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28829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INTRODUÇAO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000"/>
              </a:lnSpc>
              <a:tabLst>
                <a:tab pos="2882900" algn="l"/>
              </a:tabLst>
            </a:pP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trabalhamos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dados,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quais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obtidos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meio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</a:p>
          <a:p>
            <a:pPr>
              <a:lnSpc>
                <a:spcPts val="2500"/>
              </a:lnSpc>
              <a:tabLst>
                <a:tab pos="2882900" algn="l"/>
              </a:tabLst>
            </a:pPr>
            <a:r>
              <a:rPr lang="en-US" altLang="zh-CN" sz="2116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estudo.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927100" y="3860800"/>
            <a:ext cx="165100" cy="153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735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100"/>
              </a:lnSpc>
              <a:tabLst/>
            </a:pPr>
            <a:r>
              <a:rPr lang="en-US" altLang="zh-CN" sz="1735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168400" y="3886200"/>
            <a:ext cx="11303000" cy="3187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>
                <a:tab pos="279400" algn="l"/>
                <a:tab pos="520700" algn="l"/>
              </a:tabLst>
            </a:pPr>
            <a:r>
              <a:rPr lang="en-US" altLang="zh-CN" sz="2116" b="1" i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População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</a:t>
            </a:r>
            <a:r>
              <a:rPr lang="en-US" altLang="zh-CN" sz="1735" dirty="0">
                <a:solidFill>
                  <a:srgbClr val="535353"/>
                </a:solidFill>
                <a:latin typeface="Zapf Dingbats" pitchFamily="18" charset="0"/>
                <a:cs typeface="Zapf Dingbats" pitchFamily="18" charset="0"/>
              </a:rPr>
              <a:t>➡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pelo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menos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comum.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</a:t>
            </a:r>
          </a:p>
          <a:p>
            <a:pPr>
              <a:lnSpc>
                <a:spcPts val="24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	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delimitar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corretamente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quais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800"/>
              </a:lnSpc>
              <a:tabLst>
                <a:tab pos="279400" algn="l"/>
                <a:tab pos="520700" algn="l"/>
              </a:tabLst>
            </a:pPr>
            <a:r>
              <a:rPr lang="en-US" altLang="zh-CN" sz="2116" b="1" i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: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</a:t>
            </a:r>
            <a:r>
              <a:rPr lang="en-US" altLang="zh-CN" sz="1735" dirty="0">
                <a:solidFill>
                  <a:srgbClr val="535353"/>
                </a:solidFill>
                <a:latin typeface="Zapf Dingbats" pitchFamily="18" charset="0"/>
                <a:cs typeface="Zapf Dingbats" pitchFamily="18" charset="0"/>
              </a:rPr>
              <a:t>➡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subconjunto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população,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representativos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estudar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4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	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interesse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</a:t>
            </a:r>
            <a:r>
              <a:rPr lang="en-US" altLang="zh-CN" sz="1735" dirty="0">
                <a:solidFill>
                  <a:srgbClr val="535353"/>
                </a:solidFill>
                <a:latin typeface="Zapf Dingbats" pitchFamily="18" charset="0"/>
                <a:cs typeface="Zapf Dingbats" pitchFamily="18" charset="0"/>
              </a:rPr>
              <a:t>➡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seleção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irão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compor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feita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várias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maneiras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irá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depender</a:t>
            </a:r>
          </a:p>
          <a:p>
            <a:pPr>
              <a:lnSpc>
                <a:spcPts val="2400"/>
              </a:lnSpc>
              <a:tabLst>
                <a:tab pos="279400" algn="l"/>
                <a:tab pos="520700" algn="l"/>
              </a:tabLst>
            </a:pPr>
            <a:r>
              <a:rPr lang="en-US" altLang="zh-CN" dirty="0"/>
              <a:t>		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conhecimento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quantidade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recursos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disponíveis.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7708900"/>
            <a:ext cx="165100" cy="105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735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/>
            </a:pPr>
            <a:r>
              <a:rPr lang="en-US" altLang="zh-CN" sz="1735" dirty="0">
                <a:solidFill>
                  <a:srgbClr val="535353"/>
                </a:solidFill>
                <a:latin typeface="Lucida Grande" pitchFamily="18" charset="0"/>
                <a:cs typeface="Lucida Grande" pitchFamily="18" charset="0"/>
              </a:rPr>
              <a:t>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647700" y="7683500"/>
            <a:ext cx="11722100" cy="140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Sempre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resumimos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dados,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perdemos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informação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mesmo,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pois</a:t>
            </a:r>
          </a:p>
          <a:p>
            <a:pPr>
              <a:lnSpc>
                <a:spcPts val="2400"/>
              </a:lnSpc>
              <a:tabLst/>
            </a:pP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condensamos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observações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originais.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/>
            </a:pP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Entretanto,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esta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perda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informação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pequena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comparada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ao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ganho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tem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  <a:p>
            <a:pPr>
              <a:lnSpc>
                <a:spcPts val="2400"/>
              </a:lnSpc>
              <a:tabLst/>
            </a:pP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clareza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interpretação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b="1" i="1" dirty="0">
                <a:solidFill>
                  <a:srgbClr val="000000"/>
                </a:solidFill>
                <a:latin typeface="Gill Sans" pitchFamily="18" charset="0"/>
                <a:cs typeface="Gill Sans" pitchFamily="18" charset="0"/>
              </a:rPr>
              <a:t>proporcionada</a:t>
            </a:r>
            <a:r>
              <a:rPr lang="en-US" altLang="zh-CN" sz="211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" y="3378200"/>
            <a:ext cx="12319000" cy="36957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133600" y="990600"/>
            <a:ext cx="87376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CONCEITOS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BÁSICOS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165100" y="7772400"/>
            <a:ext cx="12560300" cy="1193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000"/>
              </a:lnSpc>
              <a:tabLst/>
            </a:pPr>
            <a:r>
              <a:rPr lang="en-US" altLang="zh-CN" sz="36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nferência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ramo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cujo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objetivo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fazer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aﬁrmações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partir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valores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representativo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(amostra)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universo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(população),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assume-se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muito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maior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conjunto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observados,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32900" y="3822700"/>
            <a:ext cx="3771900" cy="3911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990600"/>
            <a:ext cx="11105733" cy="10290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66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ESTATÍSTICA-FUNDAMENTOS</a:t>
            </a:r>
            <a:endParaRPr lang="en-US" altLang="zh-CN" sz="7200" dirty="0">
              <a:solidFill>
                <a:srgbClr val="535353"/>
              </a:solidFill>
              <a:latin typeface="Gill Sans" pitchFamily="18" charset="0"/>
              <a:cs typeface="Gill Sans" pitchFamily="18" charset="0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266700" y="3568700"/>
            <a:ext cx="190500" cy="2311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7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98500" y="3517900"/>
            <a:ext cx="9652000" cy="2413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variabilidade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presente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nos</a:t>
            </a:r>
          </a:p>
          <a:p>
            <a:pPr>
              <a:lnSpc>
                <a:spcPts val="4300"/>
              </a:lnSpc>
              <a:tabLst/>
            </a:pP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obter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obter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informação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</a:p>
          <a:p>
            <a:pPr>
              <a:lnSpc>
                <a:spcPts val="4400"/>
              </a:lnSpc>
              <a:tabLst/>
            </a:pPr>
            <a:r>
              <a:rPr lang="en-US" altLang="zh-CN" sz="38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comportamento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processos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produtos.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900"/>
              </a:lnSpc>
              <a:tabLst/>
            </a:pP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variabilidade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está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presente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todo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lugar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562100" y="6007100"/>
            <a:ext cx="190500" cy="1930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87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300"/>
              </a:lnSpc>
              <a:tabLst/>
            </a:pPr>
            <a:r>
              <a:rPr lang="en-US" altLang="zh-CN" sz="3116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3116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993900" y="5969000"/>
            <a:ext cx="8140700" cy="2413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motocicleta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estacionada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em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garagem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é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mesma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longo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35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5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dias.</a:t>
            </a:r>
          </a:p>
          <a:p>
            <a:pPr>
              <a:lnSpc>
                <a:spcPts val="4700"/>
              </a:lnSpc>
              <a:tabLst/>
            </a:pP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posição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moto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apresenta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variação.</a:t>
            </a:r>
          </a:p>
          <a:p>
            <a:pPr>
              <a:lnSpc>
                <a:spcPts val="4600"/>
              </a:lnSpc>
              <a:tabLst/>
            </a:pP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Avaliar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variações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obter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</a:p>
          <a:p>
            <a:pPr>
              <a:lnSpc>
                <a:spcPts val="3000"/>
              </a:lnSpc>
              <a:tabLst/>
            </a:pP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através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delas</a:t>
            </a:r>
            <a:r>
              <a:rPr lang="en-US" altLang="zh-CN" sz="3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8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42200" y="4165600"/>
            <a:ext cx="5511800" cy="29845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990600"/>
            <a:ext cx="107950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/>
            </a:pPr>
            <a:r>
              <a:rPr lang="en-US" altLang="zh-CN" sz="66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ESTATÍSTICA-FUNDAMENTO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3124200"/>
            <a:ext cx="177800" cy="419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300"/>
              </a:lnSpc>
              <a:tabLst/>
            </a:pPr>
            <a:r>
              <a:rPr lang="en-US" altLang="zh-CN" sz="29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901700" y="3098800"/>
            <a:ext cx="6172200" cy="990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100"/>
              </a:lnSpc>
              <a:tabLst/>
            </a:pP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aplicação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técnicas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estatísticas</a:t>
            </a:r>
          </a:p>
          <a:p>
            <a:pPr>
              <a:lnSpc>
                <a:spcPts val="3700"/>
              </a:lnSpc>
              <a:tabLst/>
            </a:pP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envolve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várias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etapas.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4267200"/>
            <a:ext cx="6845300" cy="2133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100"/>
              </a:lnSpc>
              <a:tabLst>
                <a:tab pos="495300" algn="l"/>
              </a:tabLst>
            </a:pPr>
            <a:r>
              <a:rPr lang="en-US" altLang="zh-CN" sz="29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3609" b="1" dirty="0">
                <a:solidFill>
                  <a:srgbClr val="EB3D44"/>
                </a:solidFill>
                <a:latin typeface="Gill Sans" pitchFamily="18" charset="0"/>
                <a:cs typeface="Gill Sans" pitchFamily="18" charset="0"/>
              </a:rPr>
              <a:t>Importante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: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deﬁnir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</a:p>
          <a:p>
            <a:pPr>
              <a:lnSpc>
                <a:spcPts val="3700"/>
              </a:lnSpc>
              <a:tabLst>
                <a:tab pos="495300" algn="l"/>
              </a:tabLst>
            </a:pPr>
            <a:r>
              <a:rPr lang="en-US" altLang="zh-CN" dirty="0"/>
              <a:t>	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estamos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tratando!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300"/>
              </a:lnSpc>
              <a:tabLst>
                <a:tab pos="495300" algn="l"/>
              </a:tabLst>
            </a:pPr>
            <a:r>
              <a:rPr lang="en-US" altLang="zh-CN" sz="29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Na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sequência,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planejar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executar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</a:p>
          <a:p>
            <a:pPr>
              <a:lnSpc>
                <a:spcPts val="3700"/>
              </a:lnSpc>
              <a:tabLst>
                <a:tab pos="495300" algn="l"/>
              </a:tabLst>
            </a:pPr>
            <a:r>
              <a:rPr lang="en-US" altLang="zh-CN" dirty="0"/>
              <a:t>	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6604000"/>
            <a:ext cx="177800" cy="419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300"/>
              </a:lnSpc>
              <a:tabLst/>
            </a:pPr>
            <a:r>
              <a:rPr lang="en-US" altLang="zh-CN" sz="29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901700" y="6591300"/>
            <a:ext cx="3479800" cy="520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100"/>
              </a:lnSpc>
              <a:tabLst/>
            </a:pP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partir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  <a:r>
              <a:rPr lang="en-US" altLang="zh-CN" sz="36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9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dados: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447800" y="7340600"/>
            <a:ext cx="165100" cy="1003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48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900"/>
              </a:lnSpc>
              <a:tabLst/>
            </a:pPr>
            <a:r>
              <a:rPr lang="en-US" altLang="zh-CN" sz="2648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943100" y="7315200"/>
            <a:ext cx="4146969" cy="163634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  <a:tabLst/>
            </a:pP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aplicar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técnicas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estatísticas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000"/>
              </a:lnSpc>
              <a:tabLst/>
            </a:pP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extrair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informação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sua</a:t>
            </a:r>
            <a:r>
              <a:rPr lang="en-US" altLang="zh-CN" sz="32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30" i="1" dirty="0" err="1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solução</a:t>
            </a:r>
            <a:r>
              <a:rPr lang="en-US" altLang="zh-CN" sz="3705" i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04900" y="7099300"/>
            <a:ext cx="11430000" cy="22479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2908300"/>
            <a:ext cx="139700" cy="283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8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900"/>
              </a:lnSpc>
              <a:tabLst/>
            </a:pPr>
            <a:r>
              <a:rPr lang="en-US" altLang="zh-CN" sz="2225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711200" y="1130300"/>
            <a:ext cx="11874500" cy="519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17780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qualidade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solução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está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diretamente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relacionada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qualidade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dos</a:t>
            </a:r>
          </a:p>
          <a:p>
            <a:pPr>
              <a:lnSpc>
                <a:spcPts val="36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obtidos.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coletar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antes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tenha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deﬁnido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claramente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</a:p>
          <a:p>
            <a:pPr>
              <a:lnSpc>
                <a:spcPts val="36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situação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enfrentada,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bem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objetivos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relação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mesmos!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Devem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ser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utilizados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métodos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adequados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coleta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dados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acordo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com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</a:t>
            </a:r>
          </a:p>
          <a:p>
            <a:pPr>
              <a:lnSpc>
                <a:spcPts val="3600"/>
              </a:lnSpc>
              <a:tabLst>
                <a:tab pos="1778000" algn="l"/>
              </a:tabLst>
            </a:pP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problema</a:t>
            </a:r>
            <a:r>
              <a:rPr lang="en-US" altLang="zh-CN" sz="271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14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estudado.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71700" y="4851400"/>
            <a:ext cx="9410700" cy="47498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90500" y="2070100"/>
            <a:ext cx="1524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596900" y="584200"/>
            <a:ext cx="11099800" cy="194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100"/>
              </a:lnSpc>
              <a:tabLst>
                <a:tab pos="698500" algn="l"/>
              </a:tabLst>
            </a:pPr>
            <a:r>
              <a:rPr lang="en-US" altLang="zh-CN" dirty="0"/>
              <a:t>	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</a:t>
            </a:r>
            <a:r>
              <a:rPr lang="en-US" altLang="zh-CN" sz="7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2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100"/>
              </a:lnSpc>
              <a:tabLst>
                <a:tab pos="698500" algn="l"/>
              </a:tabLst>
            </a:pPr>
            <a:r>
              <a:rPr lang="en-US" altLang="zh-CN" sz="30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90500" y="2552700"/>
            <a:ext cx="11912600" cy="2171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>
                <a:tab pos="520700" algn="l"/>
                <a:tab pos="927100" algn="l"/>
              </a:tabLst>
            </a:pPr>
            <a:r>
              <a:rPr lang="en-US" altLang="zh-CN" dirty="0"/>
              <a:t>	</a:t>
            </a:r>
            <a:r>
              <a:rPr lang="en-US" altLang="zh-CN" sz="24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Agregado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elementos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(ﬁnitos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ou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não)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qual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desejamos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obter</a:t>
            </a:r>
          </a:p>
          <a:p>
            <a:pPr>
              <a:lnSpc>
                <a:spcPts val="3400"/>
              </a:lnSpc>
              <a:tabLst>
                <a:tab pos="5207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algumas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suas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características</a:t>
            </a:r>
          </a:p>
          <a:p>
            <a:pPr>
              <a:lnSpc>
                <a:spcPts val="3400"/>
              </a:lnSpc>
              <a:tabLst>
                <a:tab pos="520700" algn="l"/>
                <a:tab pos="927100" algn="l"/>
              </a:tabLst>
            </a:pPr>
            <a:r>
              <a:rPr lang="en-US" altLang="zh-CN" sz="24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3000" b="1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Amostra</a:t>
            </a:r>
          </a:p>
          <a:p>
            <a:pPr>
              <a:lnSpc>
                <a:spcPts val="3400"/>
              </a:lnSpc>
              <a:tabLst>
                <a:tab pos="520700" algn="l"/>
                <a:tab pos="927100" algn="l"/>
              </a:tabLst>
            </a:pPr>
            <a:r>
              <a:rPr lang="en-US" altLang="zh-CN" dirty="0"/>
              <a:t>	</a:t>
            </a:r>
            <a:r>
              <a:rPr lang="en-US" altLang="zh-CN" sz="246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parcela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de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uma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que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pode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conter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informações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sobre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esta</a:t>
            </a:r>
          </a:p>
          <a:p>
            <a:pPr>
              <a:lnSpc>
                <a:spcPts val="3400"/>
              </a:lnSpc>
              <a:tabLst>
                <a:tab pos="5207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3000" dirty="0">
                <a:solidFill>
                  <a:srgbClr val="535353"/>
                </a:solidFill>
                <a:latin typeface="Gill Sans" pitchFamily="18" charset="0"/>
                <a:cs typeface="Gill Sans" pitchFamily="18" charset="0"/>
              </a:rPr>
              <a:t>população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3365</Words>
  <Application>Microsoft Office PowerPoint</Application>
  <PresentationFormat>Personalizar</PresentationFormat>
  <Paragraphs>956</Paragraphs>
  <Slides>30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7" baseType="lpstr">
      <vt:lpstr>Arial</vt:lpstr>
      <vt:lpstr>Calibri</vt:lpstr>
      <vt:lpstr>Gill Sans</vt:lpstr>
      <vt:lpstr>Lucida Grande</vt:lpstr>
      <vt:lpstr>Times New Roman</vt:lpstr>
      <vt:lpstr>Zapf Dingbats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EXEMPLO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 Pedro Albino</dc:creator>
  <cp:lastModifiedBy>Joao Pedro Albino</cp:lastModifiedBy>
  <cp:revision>3</cp:revision>
  <dcterms:created xsi:type="dcterms:W3CDTF">2020-05-04T13:10:56Z</dcterms:created>
  <dcterms:modified xsi:type="dcterms:W3CDTF">2020-05-04T19:12:29Z</dcterms:modified>
</cp:coreProperties>
</file>